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3"/>
  </p:notesMasterIdLst>
  <p:handoutMasterIdLst>
    <p:handoutMasterId r:id="rId34"/>
  </p:handoutMasterIdLst>
  <p:sldIdLst>
    <p:sldId id="256" r:id="rId2"/>
    <p:sldId id="264" r:id="rId3"/>
    <p:sldId id="287" r:id="rId4"/>
    <p:sldId id="266" r:id="rId5"/>
    <p:sldId id="283" r:id="rId6"/>
    <p:sldId id="258" r:id="rId7"/>
    <p:sldId id="284" r:id="rId8"/>
    <p:sldId id="272" r:id="rId9"/>
    <p:sldId id="263" r:id="rId10"/>
    <p:sldId id="289" r:id="rId11"/>
    <p:sldId id="273" r:id="rId12"/>
    <p:sldId id="274" r:id="rId13"/>
    <p:sldId id="294" r:id="rId14"/>
    <p:sldId id="297" r:id="rId15"/>
    <p:sldId id="296" r:id="rId16"/>
    <p:sldId id="298" r:id="rId17"/>
    <p:sldId id="276" r:id="rId18"/>
    <p:sldId id="290" r:id="rId19"/>
    <p:sldId id="300" r:id="rId20"/>
    <p:sldId id="277" r:id="rId21"/>
    <p:sldId id="278" r:id="rId22"/>
    <p:sldId id="279" r:id="rId23"/>
    <p:sldId id="301" r:id="rId24"/>
    <p:sldId id="304" r:id="rId25"/>
    <p:sldId id="305" r:id="rId26"/>
    <p:sldId id="292" r:id="rId27"/>
    <p:sldId id="302" r:id="rId28"/>
    <p:sldId id="303" r:id="rId29"/>
    <p:sldId id="306" r:id="rId30"/>
    <p:sldId id="257" r:id="rId31"/>
    <p:sldId id="286"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557" autoAdjust="0"/>
    <p:restoredTop sz="92464" autoAdjust="0"/>
  </p:normalViewPr>
  <p:slideViewPr>
    <p:cSldViewPr snapToGrid="0" snapToObjects="1">
      <p:cViewPr>
        <p:scale>
          <a:sx n="120" d="100"/>
          <a:sy n="120" d="100"/>
        </p:scale>
        <p:origin x="-832" y="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24BB72-8A7C-7445-9143-2DB7ACC5158F}" type="datetimeFigureOut">
              <a:rPr lang="en-US" smtClean="0"/>
              <a:t>10/23/14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A28F727-56AA-2A4E-8CAE-23DAADBD778A}" type="slidenum">
              <a:rPr lang="en-US" smtClean="0"/>
              <a:t>‹#›</a:t>
            </a:fld>
            <a:endParaRPr lang="en-US"/>
          </a:p>
        </p:txBody>
      </p:sp>
    </p:spTree>
    <p:extLst>
      <p:ext uri="{BB962C8B-B14F-4D97-AF65-F5344CB8AC3E}">
        <p14:creationId xmlns:p14="http://schemas.microsoft.com/office/powerpoint/2010/main" val="1455695411"/>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9B5440-D91E-AD4D-B334-49C0F67F6C9A}" type="datetimeFigureOut">
              <a:rPr lang="en-US" smtClean="0"/>
              <a:t>10/23/14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75A80F-0F10-0748-8B21-9E11BBEBDC56}" type="slidenum">
              <a:rPr lang="en-US" smtClean="0"/>
              <a:t>‹#›</a:t>
            </a:fld>
            <a:endParaRPr lang="en-US"/>
          </a:p>
        </p:txBody>
      </p:sp>
    </p:spTree>
    <p:extLst>
      <p:ext uri="{BB962C8B-B14F-4D97-AF65-F5344CB8AC3E}">
        <p14:creationId xmlns:p14="http://schemas.microsoft.com/office/powerpoint/2010/main" val="111421569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Goal is to build a schedule that best accommodates preferences and constraints of attendees, authors, program committee members, and organizers </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3</a:t>
            </a:fld>
            <a:endParaRPr lang="en-US"/>
          </a:p>
        </p:txBody>
      </p:sp>
    </p:spTree>
    <p:extLst>
      <p:ext uri="{BB962C8B-B14F-4D97-AF65-F5344CB8AC3E}">
        <p14:creationId xmlns:p14="http://schemas.microsoft.com/office/powerpoint/2010/main" val="953181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go, search for </a:t>
            </a:r>
            <a:r>
              <a:rPr lang="en-US" baseline="0" dirty="0" err="1" smtClean="0"/>
              <a:t>paperd</a:t>
            </a:r>
            <a:r>
              <a:rPr lang="en-US" baseline="0" dirty="0" smtClean="0"/>
              <a:t> using keywords, author names, affiliations, etc..</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12</a:t>
            </a:fld>
            <a:endParaRPr lang="en-US"/>
          </a:p>
        </p:txBody>
      </p:sp>
    </p:spTree>
    <p:extLst>
      <p:ext uri="{BB962C8B-B14F-4D97-AF65-F5344CB8AC3E}">
        <p14:creationId xmlns:p14="http://schemas.microsoft.com/office/powerpoint/2010/main" val="23658099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a:t>
            </a:r>
            <a:r>
              <a:rPr lang="en-US" baseline="0" dirty="0" smtClean="0"/>
              <a:t> find something something interesting, you can star it which adds the papers to your preference list</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13</a:t>
            </a:fld>
            <a:endParaRPr lang="en-US"/>
          </a:p>
        </p:txBody>
      </p:sp>
    </p:spTree>
    <p:extLst>
      <p:ext uri="{BB962C8B-B14F-4D97-AF65-F5344CB8AC3E}">
        <p14:creationId xmlns:p14="http://schemas.microsoft.com/office/powerpoint/2010/main" val="23658099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Also, when you are looking at a paper, it shows papers similar to that paper – this is to help discover related papers in an area because if you like a paper you are likely to like similar papers in that area too.</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14</a:t>
            </a:fld>
            <a:endParaRPr lang="en-US"/>
          </a:p>
        </p:txBody>
      </p:sp>
    </p:spTree>
    <p:extLst>
      <p:ext uri="{BB962C8B-B14F-4D97-AF65-F5344CB8AC3E}">
        <p14:creationId xmlns:p14="http://schemas.microsoft.com/office/powerpoint/2010/main" val="23658099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t>
            </a:r>
            <a:r>
              <a:rPr lang="en-US" baseline="0" dirty="0" smtClean="0"/>
              <a:t>based on all the papers you have marked, it will recommend other papers you are likely to find interesting. These recommendations use collaborative filtering approach. You can see many crowdsourcing papers recommended to me because I have marked crowdsourcing papers in my preference list.</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15</a:t>
            </a:fld>
            <a:endParaRPr lang="en-US"/>
          </a:p>
        </p:txBody>
      </p:sp>
    </p:spTree>
    <p:extLst>
      <p:ext uri="{BB962C8B-B14F-4D97-AF65-F5344CB8AC3E}">
        <p14:creationId xmlns:p14="http://schemas.microsoft.com/office/powerpoint/2010/main" val="23658099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the end, you get this</a:t>
            </a:r>
            <a:r>
              <a:rPr lang="en-US" baseline="0" dirty="0" smtClean="0"/>
              <a:t> nice</a:t>
            </a:r>
            <a:r>
              <a:rPr lang="en-US" dirty="0" smtClean="0"/>
              <a:t> personalized</a:t>
            </a:r>
            <a:r>
              <a:rPr lang="en-US" baseline="0" dirty="0" smtClean="0"/>
              <a:t> schedule, which will help you decide where to spend your time in the conference.</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16</a:t>
            </a:fld>
            <a:endParaRPr lang="en-US"/>
          </a:p>
        </p:txBody>
      </p:sp>
    </p:spTree>
    <p:extLst>
      <p:ext uri="{BB962C8B-B14F-4D97-AF65-F5344CB8AC3E}">
        <p14:creationId xmlns:p14="http://schemas.microsoft.com/office/powerpoint/2010/main" val="15291477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Attendees want to get an early preview of all the accepted papers they can explore and interact with,</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Attendees search for papers from a specific author,</a:t>
            </a:r>
            <a:r>
              <a:rPr lang="en-US" baseline="0" dirty="0" smtClean="0"/>
              <a:t> specific institution, related to a keyword, etc…</a:t>
            </a:r>
            <a:endParaRPr lang="en-US" dirty="0" smtClean="0"/>
          </a:p>
          <a:p>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17</a:t>
            </a:fld>
            <a:endParaRPr lang="en-US"/>
          </a:p>
        </p:txBody>
      </p:sp>
    </p:spTree>
    <p:extLst>
      <p:ext uri="{BB962C8B-B14F-4D97-AF65-F5344CB8AC3E}">
        <p14:creationId xmlns:p14="http://schemas.microsoft.com/office/powerpoint/2010/main" val="39750008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here is the idea: why not release the list of accepted papers as soon as you have them (without any schedule information) and hopefully, you will get enough data that can be useful for conference scheduling.</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18</a:t>
            </a:fld>
            <a:endParaRPr lang="en-US"/>
          </a:p>
        </p:txBody>
      </p:sp>
    </p:spTree>
    <p:extLst>
      <p:ext uri="{BB962C8B-B14F-4D97-AF65-F5344CB8AC3E}">
        <p14:creationId xmlns:p14="http://schemas.microsoft.com/office/powerpoint/2010/main" val="29351399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the issues</a:t>
            </a:r>
            <a:r>
              <a:rPr lang="en-US" baseline="0" dirty="0" smtClean="0"/>
              <a:t> we had earlier mentioned wile discussing Cobi was authors have no way to mark papers beyond the </a:t>
            </a:r>
            <a:r>
              <a:rPr lang="en-US" baseline="0" dirty="0" smtClean="0"/>
              <a:t>10 or 20 </a:t>
            </a:r>
            <a:r>
              <a:rPr lang="en-US" baseline="0" dirty="0" smtClean="0"/>
              <a:t>papers they are presented with. </a:t>
            </a:r>
            <a:endParaRPr lang="en-US" baseline="0" dirty="0" smtClean="0"/>
          </a:p>
          <a:p>
            <a:endParaRPr lang="en-US" baseline="0" dirty="0" smtClean="0"/>
          </a:p>
          <a:p>
            <a:r>
              <a:rPr lang="en-US" baseline="0" dirty="0" smtClean="0"/>
              <a:t>If authors of a paper don’t respond, you miss data-points on that paper</a:t>
            </a:r>
            <a:endParaRPr lang="en-US" baseline="0" dirty="0" smtClean="0"/>
          </a:p>
        </p:txBody>
      </p:sp>
      <p:sp>
        <p:nvSpPr>
          <p:cNvPr id="4" name="Slide Number Placeholder 3"/>
          <p:cNvSpPr>
            <a:spLocks noGrp="1"/>
          </p:cNvSpPr>
          <p:nvPr>
            <p:ph type="sldNum" sz="quarter" idx="10"/>
          </p:nvPr>
        </p:nvSpPr>
        <p:spPr/>
        <p:txBody>
          <a:bodyPr/>
          <a:lstStyle/>
          <a:p>
            <a:fld id="{D175A80F-0F10-0748-8B21-9E11BBEBDC56}" type="slidenum">
              <a:rPr lang="en-US" smtClean="0"/>
              <a:t>21</a:t>
            </a:fld>
            <a:endParaRPr lang="en-US"/>
          </a:p>
        </p:txBody>
      </p:sp>
    </p:spTree>
    <p:extLst>
      <p:ext uri="{BB962C8B-B14F-4D97-AF65-F5344CB8AC3E}">
        <p14:creationId xmlns:p14="http://schemas.microsoft.com/office/powerpoint/2010/main" val="18263804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we saw, for attendee-sourcing the expected number of attendees who want to see a paper is 12.44; if a pair of papers is in the preference list of more than 10 attendees, we consider it a strong signal for relevance. Similarly, for author-sourcing the expected number of authors who want to see a paper is: 7.23; if a pair of papers is in the preference list of more than 5 authors, we consider it a strong signal for relevance. </a:t>
            </a:r>
            <a:endParaRPr lang="en-US" dirty="0" smtClean="0"/>
          </a:p>
          <a:p>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22</a:t>
            </a:fld>
            <a:endParaRPr lang="en-US"/>
          </a:p>
        </p:txBody>
      </p:sp>
    </p:spTree>
    <p:extLst>
      <p:ext uri="{BB962C8B-B14F-4D97-AF65-F5344CB8AC3E}">
        <p14:creationId xmlns:p14="http://schemas.microsoft.com/office/powerpoint/2010/main" val="37607142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some</a:t>
            </a:r>
            <a:r>
              <a:rPr lang="en-US" baseline="0" dirty="0" smtClean="0"/>
              <a:t> examples</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28</a:t>
            </a:fld>
            <a:endParaRPr lang="en-US"/>
          </a:p>
        </p:txBody>
      </p:sp>
    </p:spTree>
    <p:extLst>
      <p:ext uri="{BB962C8B-B14F-4D97-AF65-F5344CB8AC3E}">
        <p14:creationId xmlns:p14="http://schemas.microsoft.com/office/powerpoint/2010/main" val="5512546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how a large multi-track conference looks like.</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4</a:t>
            </a:fld>
            <a:endParaRPr lang="en-US"/>
          </a:p>
        </p:txBody>
      </p:sp>
    </p:spTree>
    <p:extLst>
      <p:ext uri="{BB962C8B-B14F-4D97-AF65-F5344CB8AC3E}">
        <p14:creationId xmlns:p14="http://schemas.microsoft.com/office/powerpoint/2010/main" val="40707099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lgn="l">
              <a:buFont typeface="Arial"/>
              <a:buNone/>
            </a:pPr>
            <a:r>
              <a:rPr lang="en-US" dirty="0" smtClean="0"/>
              <a:t>1. There could be other papers which should be in the same session</a:t>
            </a:r>
          </a:p>
          <a:p>
            <a:pPr lvl="1"/>
            <a:r>
              <a:rPr lang="en-US" dirty="0" smtClean="0"/>
              <a:t>2. Authors *may* want to see more papers than those in the presented list</a:t>
            </a:r>
          </a:p>
          <a:p>
            <a:pPr lvl="1"/>
            <a:endParaRPr lang="en-US" dirty="0" smtClean="0"/>
          </a:p>
          <a:p>
            <a:pPr lvl="1"/>
            <a:r>
              <a:rPr lang="en-US" dirty="0" smtClean="0"/>
              <a:t>The limitation of the process itself. You can’t do better.</a:t>
            </a:r>
          </a:p>
          <a:p>
            <a:pPr lvl="1"/>
            <a:endParaRPr lang="en-US" dirty="0" smtClean="0"/>
          </a:p>
          <a:p>
            <a:pPr lvl="1"/>
            <a:r>
              <a:rPr lang="en-US" dirty="0" smtClean="0"/>
              <a:t>3. For a good schedule, all attendees’ inputs are crucial – especially committee members and authors are small in number compared to the entire community.</a:t>
            </a:r>
          </a:p>
          <a:p>
            <a:pPr marL="457200" lvl="1" indent="0" algn="l">
              <a:buFont typeface="Arial"/>
              <a:buNone/>
            </a:pPr>
            <a:endParaRPr lang="en-US" dirty="0" smtClean="0"/>
          </a:p>
        </p:txBody>
      </p:sp>
      <p:sp>
        <p:nvSpPr>
          <p:cNvPr id="4" name="Slide Number Placeholder 3"/>
          <p:cNvSpPr>
            <a:spLocks noGrp="1"/>
          </p:cNvSpPr>
          <p:nvPr>
            <p:ph type="sldNum" sz="quarter" idx="10"/>
          </p:nvPr>
        </p:nvSpPr>
        <p:spPr/>
        <p:txBody>
          <a:bodyPr/>
          <a:lstStyle/>
          <a:p>
            <a:fld id="{D175A80F-0F10-0748-8B21-9E11BBEBDC56}" type="slidenum">
              <a:rPr lang="en-US" smtClean="0"/>
              <a:t>29</a:t>
            </a:fld>
            <a:endParaRPr lang="en-US"/>
          </a:p>
        </p:txBody>
      </p:sp>
    </p:spTree>
    <p:extLst>
      <p:ext uri="{BB962C8B-B14F-4D97-AF65-F5344CB8AC3E}">
        <p14:creationId xmlns:p14="http://schemas.microsoft.com/office/powerpoint/2010/main" val="3402569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Put papers by themes</a:t>
            </a:r>
            <a:r>
              <a:rPr lang="en-US" baseline="0" dirty="0" smtClean="0"/>
              <a:t> on tables (typically done by subcommittees and help groups)</a:t>
            </a:r>
          </a:p>
          <a:p>
            <a:pPr marL="228600" indent="-228600">
              <a:buAutoNum type="arabicPeriod"/>
            </a:pPr>
            <a:r>
              <a:rPr lang="en-US" baseline="0" dirty="0" smtClean="0"/>
              <a:t>Start creating 80 minutes sessions</a:t>
            </a:r>
          </a:p>
          <a:p>
            <a:pPr marL="228600" indent="-228600">
              <a:buAutoNum type="arabicPeriod"/>
            </a:pPr>
            <a:r>
              <a:rPr lang="en-US" baseline="0" dirty="0" smtClean="0"/>
              <a:t>Once a session is created, mark it by persona (personas are like high level themes – such as games, usability, crowd-sourcing, design, etc..)</a:t>
            </a:r>
          </a:p>
          <a:p>
            <a:pPr marL="228600" indent="-228600">
              <a:buAutoNum type="arabicPeriod"/>
            </a:pPr>
            <a:r>
              <a:rPr lang="en-US" baseline="0" dirty="0" smtClean="0"/>
              <a:t>Program committee would create a rough preliminary schedule from theses sessions</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5</a:t>
            </a:fld>
            <a:endParaRPr lang="en-US"/>
          </a:p>
        </p:txBody>
      </p:sp>
    </p:spTree>
    <p:extLst>
      <p:ext uri="{BB962C8B-B14F-4D97-AF65-F5344CB8AC3E}">
        <p14:creationId xmlns:p14="http://schemas.microsoft.com/office/powerpoint/2010/main" val="1715153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outcome of the process is a rough preliminary schedule created by program committees</a:t>
            </a:r>
          </a:p>
          <a:p>
            <a:endParaRPr lang="en-US" baseline="0" dirty="0" smtClean="0"/>
          </a:p>
          <a:p>
            <a:r>
              <a:rPr lang="en-US" baseline="0" dirty="0" smtClean="0"/>
              <a:t>The next step is to look at this rough schedule and further refine it. </a:t>
            </a:r>
          </a:p>
          <a:p>
            <a:r>
              <a:rPr lang="en-US" baseline="0" dirty="0" smtClean="0"/>
              <a:t>Mainly resolve conflicts (don’t schedule two authors at the same time, don’t schedule two sessions-chairs same time, remove stray papers)</a:t>
            </a:r>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6</a:t>
            </a:fld>
            <a:endParaRPr lang="en-US"/>
          </a:p>
        </p:txBody>
      </p:sp>
    </p:spTree>
    <p:extLst>
      <p:ext uri="{BB962C8B-B14F-4D97-AF65-F5344CB8AC3E}">
        <p14:creationId xmlns:p14="http://schemas.microsoft.com/office/powerpoint/2010/main" val="3124253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7</a:t>
            </a:fld>
            <a:endParaRPr lang="en-US"/>
          </a:p>
        </p:txBody>
      </p:sp>
    </p:spTree>
    <p:extLst>
      <p:ext uri="{BB962C8B-B14F-4D97-AF65-F5344CB8AC3E}">
        <p14:creationId xmlns:p14="http://schemas.microsoft.com/office/powerpoint/2010/main" val="24394938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Engage community members</a:t>
            </a:r>
          </a:p>
          <a:p>
            <a:endParaRPr lang="en-US" dirty="0" smtClean="0"/>
          </a:p>
          <a:p>
            <a:r>
              <a:rPr lang="en-US" dirty="0" smtClean="0"/>
              <a:t>Three Step Process</a:t>
            </a:r>
            <a:endParaRPr lang="en-US" dirty="0" smtClean="0">
              <a:solidFill>
                <a:schemeClr val="accent6">
                  <a:lumMod val="60000"/>
                  <a:lumOff val="40000"/>
                </a:schemeClr>
              </a:solidFill>
            </a:endParaRPr>
          </a:p>
          <a:p>
            <a:pPr marL="971550" lvl="1" indent="-514350">
              <a:buFont typeface="+mj-lt"/>
              <a:buAutoNum type="arabicPeriod"/>
            </a:pPr>
            <a:r>
              <a:rPr lang="en-US" i="1" dirty="0" smtClean="0">
                <a:solidFill>
                  <a:schemeClr val="accent6">
                    <a:lumMod val="60000"/>
                    <a:lumOff val="40000"/>
                  </a:schemeClr>
                </a:solidFill>
              </a:rPr>
              <a:t>Committee-Sourcing</a:t>
            </a:r>
          </a:p>
          <a:p>
            <a:pPr marL="1371600" lvl="2" indent="-514350"/>
            <a:r>
              <a:rPr lang="en-US" dirty="0" smtClean="0"/>
              <a:t>ask committee members to group papers in their specific areas of expertise</a:t>
            </a:r>
          </a:p>
          <a:p>
            <a:pPr marL="971550" lvl="1" indent="-514350">
              <a:buFont typeface="+mj-lt"/>
              <a:buAutoNum type="arabicPeriod"/>
            </a:pPr>
            <a:r>
              <a:rPr lang="en-US" i="1" dirty="0" smtClean="0">
                <a:solidFill>
                  <a:srgbClr val="FAC090"/>
                </a:solidFill>
              </a:rPr>
              <a:t>Author-Sourcing</a:t>
            </a:r>
          </a:p>
          <a:p>
            <a:pPr marL="1371600" lvl="2" indent="-514350"/>
            <a:r>
              <a:rPr lang="en-US" dirty="0" smtClean="0"/>
              <a:t>invite the authors to identify papers that would fit well in a session with their own, and the papers they like to see</a:t>
            </a:r>
          </a:p>
          <a:p>
            <a:pPr marL="971550" lvl="1" indent="-514350">
              <a:buFont typeface="+mj-lt"/>
              <a:buAutoNum type="arabicPeriod"/>
            </a:pPr>
            <a:r>
              <a:rPr lang="en-US" dirty="0" smtClean="0">
                <a:solidFill>
                  <a:srgbClr val="FAC090"/>
                </a:solidFill>
              </a:rPr>
              <a:t>A Scheduling Interface</a:t>
            </a:r>
          </a:p>
          <a:p>
            <a:pPr lvl="2"/>
            <a:r>
              <a:rPr lang="en-US" dirty="0" smtClean="0"/>
              <a:t>A scheduling  interface for highlighting conflicts</a:t>
            </a:r>
          </a:p>
          <a:p>
            <a:pPr lvl="2"/>
            <a:endParaRPr lang="en-US" dirty="0" smtClean="0"/>
          </a:p>
          <a:p>
            <a:pPr lvl="2"/>
            <a:endParaRPr lang="en-US" dirty="0" smtClean="0"/>
          </a:p>
          <a:p>
            <a:r>
              <a:rPr lang="en-US" dirty="0" smtClean="0"/>
              <a:t>Provides useful data for scheduling</a:t>
            </a:r>
          </a:p>
          <a:p>
            <a:pPr lvl="1"/>
            <a:r>
              <a:rPr lang="en-US" dirty="0" smtClean="0"/>
              <a:t>fine-grained information about which papers should appear in the same session</a:t>
            </a:r>
          </a:p>
          <a:p>
            <a:pPr lvl="1"/>
            <a:r>
              <a:rPr lang="en-US" dirty="0" smtClean="0"/>
              <a:t>conflict information </a:t>
            </a:r>
            <a:r>
              <a:rPr lang="en-US" dirty="0" smtClean="0">
                <a:solidFill>
                  <a:srgbClr val="558ED5"/>
                </a:solidFill>
              </a:rPr>
              <a:t>*from authors*</a:t>
            </a:r>
          </a:p>
          <a:p>
            <a:endParaRPr lang="en-US" dirty="0" smtClean="0"/>
          </a:p>
          <a:p>
            <a:pPr lvl="2"/>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8</a:t>
            </a:fld>
            <a:endParaRPr lang="en-US"/>
          </a:p>
        </p:txBody>
      </p:sp>
    </p:spTree>
    <p:extLst>
      <p:ext uri="{BB962C8B-B14F-4D97-AF65-F5344CB8AC3E}">
        <p14:creationId xmlns:p14="http://schemas.microsoft.com/office/powerpoint/2010/main" val="3153671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lgn="l">
              <a:buFont typeface="Arial"/>
              <a:buNone/>
            </a:pPr>
            <a:r>
              <a:rPr lang="en-US" dirty="0" smtClean="0"/>
              <a:t>1. There could be other papers which should be in the same session</a:t>
            </a:r>
          </a:p>
          <a:p>
            <a:pPr lvl="1"/>
            <a:r>
              <a:rPr lang="en-US" dirty="0" smtClean="0"/>
              <a:t>2. Authors *may* want to see more papers than those in the presented list</a:t>
            </a:r>
          </a:p>
          <a:p>
            <a:pPr lvl="1"/>
            <a:endParaRPr lang="en-US" dirty="0" smtClean="0"/>
          </a:p>
          <a:p>
            <a:pPr lvl="1"/>
            <a:r>
              <a:rPr lang="en-US" dirty="0" smtClean="0"/>
              <a:t>The limitation of the process itself. You can’t do better.</a:t>
            </a:r>
          </a:p>
          <a:p>
            <a:pPr lvl="1"/>
            <a:endParaRPr lang="en-US" dirty="0" smtClean="0"/>
          </a:p>
          <a:p>
            <a:pPr lvl="1"/>
            <a:r>
              <a:rPr lang="en-US" dirty="0" smtClean="0"/>
              <a:t>3. For a good schedule, all attendees’ inputs are crucial – especially committee members and authors are small in number compared to the entire community.</a:t>
            </a:r>
          </a:p>
          <a:p>
            <a:pPr marL="457200" lvl="1" indent="0" algn="l">
              <a:buFont typeface="Arial"/>
              <a:buNone/>
            </a:pPr>
            <a:endParaRPr lang="en-US" dirty="0" smtClean="0"/>
          </a:p>
        </p:txBody>
      </p:sp>
      <p:sp>
        <p:nvSpPr>
          <p:cNvPr id="4" name="Slide Number Placeholder 3"/>
          <p:cNvSpPr>
            <a:spLocks noGrp="1"/>
          </p:cNvSpPr>
          <p:nvPr>
            <p:ph type="sldNum" sz="quarter" idx="10"/>
          </p:nvPr>
        </p:nvSpPr>
        <p:spPr/>
        <p:txBody>
          <a:bodyPr/>
          <a:lstStyle/>
          <a:p>
            <a:fld id="{D175A80F-0F10-0748-8B21-9E11BBEBDC56}" type="slidenum">
              <a:rPr lang="en-US" smtClean="0"/>
              <a:t>9</a:t>
            </a:fld>
            <a:endParaRPr lang="en-US"/>
          </a:p>
        </p:txBody>
      </p:sp>
    </p:spTree>
    <p:extLst>
      <p:ext uri="{BB962C8B-B14F-4D97-AF65-F5344CB8AC3E}">
        <p14:creationId xmlns:p14="http://schemas.microsoft.com/office/powerpoint/2010/main" val="3402569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bg2">
                    <a:lumMod val="40000"/>
                    <a:lumOff val="60000"/>
                  </a:schemeClr>
                </a:solidFill>
              </a:rPr>
              <a:t>Attendees are typically interested in finding interesting papers and talks relevant to their interest.</a:t>
            </a:r>
          </a:p>
        </p:txBody>
      </p:sp>
      <p:sp>
        <p:nvSpPr>
          <p:cNvPr id="4" name="Slide Number Placeholder 3"/>
          <p:cNvSpPr>
            <a:spLocks noGrp="1"/>
          </p:cNvSpPr>
          <p:nvPr>
            <p:ph type="sldNum" sz="quarter" idx="10"/>
          </p:nvPr>
        </p:nvSpPr>
        <p:spPr/>
        <p:txBody>
          <a:bodyPr/>
          <a:lstStyle/>
          <a:p>
            <a:fld id="{D175A80F-0F10-0748-8B21-9E11BBEBDC56}" type="slidenum">
              <a:rPr lang="en-US" smtClean="0"/>
              <a:t>10</a:t>
            </a:fld>
            <a:endParaRPr lang="en-US"/>
          </a:p>
        </p:txBody>
      </p:sp>
    </p:spTree>
    <p:extLst>
      <p:ext uri="{BB962C8B-B14F-4D97-AF65-F5344CB8AC3E}">
        <p14:creationId xmlns:p14="http://schemas.microsoft.com/office/powerpoint/2010/main" val="2244252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75A80F-0F10-0748-8B21-9E11BBEBDC56}" type="slidenum">
              <a:rPr lang="en-US" smtClean="0"/>
              <a:t>11</a:t>
            </a:fld>
            <a:endParaRPr lang="en-US"/>
          </a:p>
        </p:txBody>
      </p:sp>
    </p:spTree>
    <p:extLst>
      <p:ext uri="{BB962C8B-B14F-4D97-AF65-F5344CB8AC3E}">
        <p14:creationId xmlns:p14="http://schemas.microsoft.com/office/powerpoint/2010/main" val="232418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C46CDA9-0DD1-D642-AFC1-C27208BB7329}"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59B844-B41B-5047-BE84-F51451D74121}"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6FDFA9-7269-0D4F-9CF2-A84753E9B7B6}"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FB6C905-EBF8-5544-9B57-270F780DAE2C}"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376E32D-87EB-6842-BFD4-9363B503A96E}"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6E45BBA-3890-FB47-9732-88B03FF8C0C2}" type="datetime1">
              <a:rPr lang="en-US" smtClean="0"/>
              <a:t>10/23/14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064D56B-0A6E-E448-A584-5EC4AFA7E294}" type="datetime1">
              <a:rPr lang="en-US" smtClean="0"/>
              <a:t>10/23/14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90CCE20-E765-7244-BF85-9FD08ED3DDF6}" type="datetime1">
              <a:rPr lang="en-US" smtClean="0"/>
              <a:t>10/23/14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C40AD4-97E3-5D4B-8DF7-E284F078BEDC}" type="datetime1">
              <a:rPr lang="en-US" smtClean="0"/>
              <a:t>10/23/14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E1551AF-C461-3F40-BC6B-B11674CAEC1C}" type="datetime1">
              <a:rPr lang="en-US" smtClean="0"/>
              <a:t>10/23/14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081335-50BE-654F-92F5-BB3EAC04D1C5}" type="datetime1">
              <a:rPr lang="en-US" smtClean="0"/>
              <a:t>10/23/14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24A561-1E2C-B64F-BC60-7F57E6A3232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92E86F-A317-EF49-86BA-785311EF1CC5}" type="datetime1">
              <a:rPr lang="en-US" smtClean="0"/>
              <a:t>10/23/14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24A561-1E2C-B64F-BC60-7F57E6A3232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0657" y="2011479"/>
            <a:ext cx="8356143" cy="1990138"/>
          </a:xfrm>
        </p:spPr>
        <p:txBody>
          <a:bodyPr>
            <a:normAutofit/>
          </a:bodyPr>
          <a:lstStyle/>
          <a:p>
            <a:r>
              <a:rPr lang="en-US" sz="6000" b="1" dirty="0" smtClean="0">
                <a:solidFill>
                  <a:srgbClr val="E46C0A"/>
                </a:solidFill>
              </a:rPr>
              <a:t>Attendee-Sourcing</a:t>
            </a:r>
            <a:endParaRPr lang="en-US" sz="6000" b="1" dirty="0">
              <a:solidFill>
                <a:srgbClr val="E46C0A"/>
              </a:solidFill>
            </a:endParaRPr>
          </a:p>
        </p:txBody>
      </p:sp>
      <p:sp>
        <p:nvSpPr>
          <p:cNvPr id="4" name="TextBox 3"/>
          <p:cNvSpPr txBox="1"/>
          <p:nvPr/>
        </p:nvSpPr>
        <p:spPr>
          <a:xfrm>
            <a:off x="1" y="4476751"/>
            <a:ext cx="9143998" cy="646331"/>
          </a:xfrm>
          <a:prstGeom prst="rect">
            <a:avLst/>
          </a:prstGeom>
          <a:noFill/>
        </p:spPr>
        <p:txBody>
          <a:bodyPr wrap="square" rtlCol="0">
            <a:spAutoFit/>
          </a:bodyPr>
          <a:lstStyle/>
          <a:p>
            <a:pPr algn="ctr"/>
            <a:r>
              <a:rPr lang="en-US" dirty="0" smtClean="0">
                <a:solidFill>
                  <a:srgbClr val="8EB4E3"/>
                </a:solidFill>
              </a:rPr>
              <a:t>Anant Bhardwaj (MIT), </a:t>
            </a:r>
            <a:r>
              <a:rPr lang="en-US" dirty="0" err="1" smtClean="0">
                <a:solidFill>
                  <a:srgbClr val="8EB4E3"/>
                </a:solidFill>
              </a:rPr>
              <a:t>Juho</a:t>
            </a:r>
            <a:r>
              <a:rPr lang="en-US" dirty="0" smtClean="0">
                <a:solidFill>
                  <a:srgbClr val="8EB4E3"/>
                </a:solidFill>
              </a:rPr>
              <a:t> Kim (MIT), Steven Dow (CMU), David </a:t>
            </a:r>
            <a:r>
              <a:rPr lang="en-US" dirty="0" err="1" smtClean="0">
                <a:solidFill>
                  <a:srgbClr val="8EB4E3"/>
                </a:solidFill>
              </a:rPr>
              <a:t>Karger</a:t>
            </a:r>
            <a:r>
              <a:rPr lang="en-US" dirty="0" smtClean="0">
                <a:solidFill>
                  <a:srgbClr val="8EB4E3"/>
                </a:solidFill>
              </a:rPr>
              <a:t> (MIT)</a:t>
            </a:r>
          </a:p>
          <a:p>
            <a:pPr algn="ctr"/>
            <a:r>
              <a:rPr lang="en-US" dirty="0" smtClean="0">
                <a:solidFill>
                  <a:srgbClr val="8EB4E3"/>
                </a:solidFill>
              </a:rPr>
              <a:t>Sam Madden (MIT), Rob Miller (MIT), </a:t>
            </a:r>
            <a:r>
              <a:rPr lang="en-US" dirty="0" err="1" smtClean="0">
                <a:solidFill>
                  <a:srgbClr val="8EB4E3"/>
                </a:solidFill>
              </a:rPr>
              <a:t>Haoqi</a:t>
            </a:r>
            <a:r>
              <a:rPr lang="en-US" dirty="0" smtClean="0">
                <a:solidFill>
                  <a:srgbClr val="8EB4E3"/>
                </a:solidFill>
              </a:rPr>
              <a:t> Zhang (Northwestern)</a:t>
            </a:r>
            <a:endParaRPr lang="en-US" dirty="0">
              <a:solidFill>
                <a:srgbClr val="8EB4E3"/>
              </a:solidFill>
            </a:endParaRPr>
          </a:p>
        </p:txBody>
      </p:sp>
      <p:sp>
        <p:nvSpPr>
          <p:cNvPr id="5" name="Slide Number Placeholder 4"/>
          <p:cNvSpPr>
            <a:spLocks noGrp="1"/>
          </p:cNvSpPr>
          <p:nvPr>
            <p:ph type="sldNum" sz="quarter" idx="12"/>
          </p:nvPr>
        </p:nvSpPr>
        <p:spPr/>
        <p:txBody>
          <a:bodyPr/>
          <a:lstStyle/>
          <a:p>
            <a:fld id="{3124A561-1E2C-B64F-BC60-7F57E6A3232D}" type="slidenum">
              <a:rPr lang="en-US" smtClean="0"/>
              <a:t>1</a:t>
            </a:fld>
            <a:endParaRPr lang="en-US"/>
          </a:p>
        </p:txBody>
      </p:sp>
    </p:spTree>
    <p:extLst>
      <p:ext uri="{BB962C8B-B14F-4D97-AF65-F5344CB8AC3E}">
        <p14:creationId xmlns:p14="http://schemas.microsoft.com/office/powerpoint/2010/main" val="4195097937"/>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3" y="0"/>
            <a:ext cx="8229600" cy="878417"/>
          </a:xfrm>
        </p:spPr>
        <p:txBody>
          <a:bodyPr>
            <a:normAutofit/>
          </a:bodyPr>
          <a:lstStyle/>
          <a:p>
            <a:r>
              <a:rPr lang="en-US" dirty="0" smtClean="0">
                <a:solidFill>
                  <a:srgbClr val="E46C0A"/>
                </a:solidFill>
              </a:rPr>
              <a:t>Attendee-Sourcing</a:t>
            </a:r>
            <a:endParaRPr lang="en-US" dirty="0">
              <a:solidFill>
                <a:srgbClr val="E46C0A"/>
              </a:solidFill>
            </a:endParaRPr>
          </a:p>
        </p:txBody>
      </p:sp>
      <p:sp>
        <p:nvSpPr>
          <p:cNvPr id="3" name="Slide Number Placeholder 2"/>
          <p:cNvSpPr>
            <a:spLocks noGrp="1"/>
          </p:cNvSpPr>
          <p:nvPr>
            <p:ph type="sldNum" sz="quarter" idx="12"/>
          </p:nvPr>
        </p:nvSpPr>
        <p:spPr/>
        <p:txBody>
          <a:bodyPr/>
          <a:lstStyle/>
          <a:p>
            <a:fld id="{3124A561-1E2C-B64F-BC60-7F57E6A3232D}" type="slidenum">
              <a:rPr lang="en-US" smtClean="0"/>
              <a:t>10</a:t>
            </a:fld>
            <a:endParaRPr lang="en-US"/>
          </a:p>
        </p:txBody>
      </p:sp>
      <p:sp>
        <p:nvSpPr>
          <p:cNvPr id="7" name="Content Placeholder 2"/>
          <p:cNvSpPr>
            <a:spLocks noGrp="1"/>
          </p:cNvSpPr>
          <p:nvPr>
            <p:ph idx="1"/>
          </p:nvPr>
        </p:nvSpPr>
        <p:spPr>
          <a:xfrm>
            <a:off x="158749" y="994834"/>
            <a:ext cx="8837083" cy="5435074"/>
          </a:xfrm>
        </p:spPr>
        <p:txBody>
          <a:bodyPr>
            <a:normAutofit lnSpcReduction="10000"/>
          </a:bodyPr>
          <a:lstStyle/>
          <a:p>
            <a:r>
              <a:rPr lang="en-US" dirty="0">
                <a:solidFill>
                  <a:srgbClr val="8EB4E3"/>
                </a:solidFill>
              </a:rPr>
              <a:t>Collect useful data from attendees to help in conference scheduling.</a:t>
            </a:r>
          </a:p>
          <a:p>
            <a:endParaRPr lang="en-US" dirty="0"/>
          </a:p>
          <a:p>
            <a:r>
              <a:rPr lang="en-US" dirty="0" smtClean="0">
                <a:solidFill>
                  <a:schemeClr val="accent6">
                    <a:lumMod val="75000"/>
                  </a:schemeClr>
                </a:solidFill>
              </a:rPr>
              <a:t>CAVEATS</a:t>
            </a:r>
            <a:endParaRPr lang="en-US" dirty="0">
              <a:solidFill>
                <a:schemeClr val="accent6">
                  <a:lumMod val="75000"/>
                </a:schemeClr>
              </a:solidFill>
            </a:endParaRPr>
          </a:p>
          <a:p>
            <a:pPr lvl="1"/>
            <a:r>
              <a:rPr lang="en-US" dirty="0">
                <a:solidFill>
                  <a:srgbClr val="8EB4E3"/>
                </a:solidFill>
              </a:rPr>
              <a:t>Attendees have </a:t>
            </a:r>
            <a:r>
              <a:rPr lang="en-US" dirty="0">
                <a:solidFill>
                  <a:srgbClr val="E46C0A"/>
                </a:solidFill>
              </a:rPr>
              <a:t>no interest/incentive </a:t>
            </a:r>
            <a:r>
              <a:rPr lang="en-US" dirty="0">
                <a:solidFill>
                  <a:srgbClr val="8EB4E3"/>
                </a:solidFill>
              </a:rPr>
              <a:t>in helping in conference scheduling </a:t>
            </a:r>
            <a:endParaRPr lang="en-US" dirty="0" smtClean="0">
              <a:solidFill>
                <a:srgbClr val="8EB4E3"/>
              </a:solidFill>
            </a:endParaRPr>
          </a:p>
          <a:p>
            <a:endParaRPr lang="en-US" dirty="0" smtClean="0">
              <a:solidFill>
                <a:srgbClr val="8EB4E3"/>
              </a:solidFill>
            </a:endParaRPr>
          </a:p>
          <a:p>
            <a:r>
              <a:rPr lang="en-US" dirty="0" smtClean="0">
                <a:solidFill>
                  <a:srgbClr val="FF0000"/>
                </a:solidFill>
              </a:rPr>
              <a:t>SOLUTION</a:t>
            </a:r>
          </a:p>
          <a:p>
            <a:pPr lvl="1"/>
            <a:r>
              <a:rPr lang="en-US" dirty="0">
                <a:solidFill>
                  <a:schemeClr val="bg2">
                    <a:lumMod val="40000"/>
                    <a:lumOff val="60000"/>
                  </a:schemeClr>
                </a:solidFill>
              </a:rPr>
              <a:t>Give attendees a tool that </a:t>
            </a:r>
            <a:r>
              <a:rPr lang="en-US" dirty="0">
                <a:solidFill>
                  <a:srgbClr val="8EB4E3"/>
                </a:solidFill>
              </a:rPr>
              <a:t>they selfishly use for </a:t>
            </a:r>
            <a:r>
              <a:rPr lang="en-US" dirty="0">
                <a:solidFill>
                  <a:schemeClr val="accent6">
                    <a:lumMod val="75000"/>
                  </a:schemeClr>
                </a:solidFill>
              </a:rPr>
              <a:t>their own benefits</a:t>
            </a:r>
            <a:r>
              <a:rPr lang="en-US" dirty="0">
                <a:solidFill>
                  <a:schemeClr val="bg2">
                    <a:lumMod val="40000"/>
                    <a:lumOff val="60000"/>
                  </a:schemeClr>
                </a:solidFill>
              </a:rPr>
              <a:t> and we collect useful data as a </a:t>
            </a:r>
            <a:r>
              <a:rPr lang="en-US" dirty="0">
                <a:solidFill>
                  <a:srgbClr val="E46C0A"/>
                </a:solidFill>
              </a:rPr>
              <a:t>by-product </a:t>
            </a:r>
            <a:r>
              <a:rPr lang="en-US" dirty="0">
                <a:solidFill>
                  <a:schemeClr val="bg2">
                    <a:lumMod val="40000"/>
                    <a:lumOff val="60000"/>
                  </a:schemeClr>
                </a:solidFill>
              </a:rPr>
              <a:t>of their usage of the tool.</a:t>
            </a:r>
          </a:p>
          <a:p>
            <a:endParaRPr lang="en-US" dirty="0">
              <a:solidFill>
                <a:schemeClr val="bg2">
                  <a:lumMod val="40000"/>
                  <a:lumOff val="60000"/>
                </a:schemeClr>
              </a:solidFill>
            </a:endParaRPr>
          </a:p>
          <a:p>
            <a:pPr lvl="1"/>
            <a:endParaRPr lang="en-US" dirty="0">
              <a:solidFill>
                <a:srgbClr val="8EB4E3"/>
              </a:solidFill>
            </a:endParaRPr>
          </a:p>
        </p:txBody>
      </p:sp>
    </p:spTree>
    <p:extLst>
      <p:ext uri="{BB962C8B-B14F-4D97-AF65-F5344CB8AC3E}">
        <p14:creationId xmlns:p14="http://schemas.microsoft.com/office/powerpoint/2010/main" val="3254822666"/>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2" y="0"/>
            <a:ext cx="8229600" cy="1101724"/>
          </a:xfrm>
        </p:spPr>
        <p:txBody>
          <a:bodyPr>
            <a:normAutofit fontScale="90000"/>
          </a:bodyPr>
          <a:lstStyle/>
          <a:p>
            <a:r>
              <a:rPr lang="en-US" dirty="0" smtClean="0">
                <a:solidFill>
                  <a:srgbClr val="E46C0A"/>
                </a:solidFill>
              </a:rPr>
              <a:t>Introducing </a:t>
            </a:r>
            <a:r>
              <a:rPr lang="en-US" dirty="0">
                <a:solidFill>
                  <a:srgbClr val="E46C0A"/>
                </a:solidFill>
              </a:rPr>
              <a:t>Confer</a:t>
            </a:r>
            <a:br>
              <a:rPr lang="en-US" dirty="0">
                <a:solidFill>
                  <a:srgbClr val="E46C0A"/>
                </a:solidFill>
              </a:rPr>
            </a:br>
            <a:r>
              <a:rPr lang="en-US" dirty="0" smtClean="0">
                <a:solidFill>
                  <a:srgbClr val="E46C0A"/>
                </a:solidFill>
              </a:rPr>
              <a:t>[A </a:t>
            </a:r>
            <a:r>
              <a:rPr lang="en-US" dirty="0">
                <a:solidFill>
                  <a:srgbClr val="E46C0A"/>
                </a:solidFill>
              </a:rPr>
              <a:t>tool for Attendee-</a:t>
            </a:r>
            <a:r>
              <a:rPr lang="en-US" dirty="0" smtClean="0">
                <a:solidFill>
                  <a:srgbClr val="E46C0A"/>
                </a:solidFill>
              </a:rPr>
              <a:t>Sourcing]</a:t>
            </a:r>
            <a:endParaRPr lang="en-US" dirty="0">
              <a:solidFill>
                <a:srgbClr val="E46C0A"/>
              </a:solidFill>
            </a:endParaRPr>
          </a:p>
        </p:txBody>
      </p:sp>
      <p:sp>
        <p:nvSpPr>
          <p:cNvPr id="6" name="Rectangle 5"/>
          <p:cNvSpPr/>
          <p:nvPr/>
        </p:nvSpPr>
        <p:spPr>
          <a:xfrm>
            <a:off x="169333" y="1302808"/>
            <a:ext cx="1746250" cy="3046988"/>
          </a:xfrm>
          <a:prstGeom prst="rect">
            <a:avLst/>
          </a:prstGeom>
        </p:spPr>
        <p:txBody>
          <a:bodyPr wrap="square">
            <a:spAutoFit/>
          </a:bodyPr>
          <a:lstStyle/>
          <a:p>
            <a:r>
              <a:rPr lang="en-US" sz="2400" dirty="0" smtClean="0">
                <a:solidFill>
                  <a:srgbClr val="8EB4E3"/>
                </a:solidFill>
              </a:rPr>
              <a:t>Confer helps attendees </a:t>
            </a:r>
            <a:r>
              <a:rPr lang="en-US" sz="2400" dirty="0" smtClean="0">
                <a:solidFill>
                  <a:srgbClr val="8EB4E3"/>
                </a:solidFill>
              </a:rPr>
              <a:t>find/explore interesting papers </a:t>
            </a:r>
            <a:r>
              <a:rPr lang="en-US" sz="2400" dirty="0" smtClean="0">
                <a:solidFill>
                  <a:srgbClr val="8EB4E3"/>
                </a:solidFill>
              </a:rPr>
              <a:t>and </a:t>
            </a:r>
            <a:r>
              <a:rPr lang="en-US" sz="2400" dirty="0">
                <a:solidFill>
                  <a:srgbClr val="8EB4E3"/>
                </a:solidFill>
              </a:rPr>
              <a:t>build a personal </a:t>
            </a:r>
            <a:r>
              <a:rPr lang="en-US" sz="2400" dirty="0" smtClean="0">
                <a:solidFill>
                  <a:srgbClr val="8EB4E3"/>
                </a:solidFill>
              </a:rPr>
              <a:t>schedule.</a:t>
            </a:r>
            <a:endParaRPr lang="en-US" dirty="0">
              <a:solidFill>
                <a:srgbClr val="FFFFFF"/>
              </a:solidFill>
            </a:endParaRPr>
          </a:p>
        </p:txBody>
      </p:sp>
      <p:sp>
        <p:nvSpPr>
          <p:cNvPr id="3" name="Slide Number Placeholder 2"/>
          <p:cNvSpPr>
            <a:spLocks noGrp="1"/>
          </p:cNvSpPr>
          <p:nvPr>
            <p:ph type="sldNum" sz="quarter" idx="12"/>
          </p:nvPr>
        </p:nvSpPr>
        <p:spPr/>
        <p:txBody>
          <a:bodyPr/>
          <a:lstStyle/>
          <a:p>
            <a:fld id="{3124A561-1E2C-B64F-BC60-7F57E6A3232D}" type="slidenum">
              <a:rPr lang="en-US" smtClean="0"/>
              <a:t>11</a:t>
            </a:fld>
            <a:endParaRPr lang="en-US"/>
          </a:p>
        </p:txBody>
      </p:sp>
      <p:pic>
        <p:nvPicPr>
          <p:cNvPr id="4" name="Picture 3" descr="confer-schedul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4917" y="1429808"/>
            <a:ext cx="7059083" cy="6806351"/>
          </a:xfrm>
          <a:prstGeom prst="rect">
            <a:avLst/>
          </a:prstGeom>
        </p:spPr>
      </p:pic>
    </p:spTree>
    <p:extLst>
      <p:ext uri="{BB962C8B-B14F-4D97-AF65-F5344CB8AC3E}">
        <p14:creationId xmlns:p14="http://schemas.microsoft.com/office/powerpoint/2010/main" val="2672986971"/>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814917"/>
          </a:xfrm>
        </p:spPr>
        <p:txBody>
          <a:bodyPr>
            <a:normAutofit/>
          </a:bodyPr>
          <a:lstStyle/>
          <a:p>
            <a:r>
              <a:rPr lang="en-US" dirty="0" smtClean="0">
                <a:solidFill>
                  <a:srgbClr val="E46C0A"/>
                </a:solidFill>
              </a:rPr>
              <a:t>Confer</a:t>
            </a:r>
            <a:endParaRPr lang="en-US" dirty="0">
              <a:solidFill>
                <a:srgbClr val="E46C0A"/>
              </a:solidFill>
            </a:endParaRPr>
          </a:p>
        </p:txBody>
      </p:sp>
      <p:sp>
        <p:nvSpPr>
          <p:cNvPr id="5" name="Slide Number Placeholder 4"/>
          <p:cNvSpPr>
            <a:spLocks noGrp="1"/>
          </p:cNvSpPr>
          <p:nvPr>
            <p:ph type="sldNum" sz="quarter" idx="12"/>
          </p:nvPr>
        </p:nvSpPr>
        <p:spPr/>
        <p:txBody>
          <a:bodyPr/>
          <a:lstStyle/>
          <a:p>
            <a:fld id="{3124A561-1E2C-B64F-BC60-7F57E6A3232D}" type="slidenum">
              <a:rPr lang="en-US" smtClean="0"/>
              <a:t>12</a:t>
            </a:fld>
            <a:endParaRPr lang="en-US"/>
          </a:p>
        </p:txBody>
      </p:sp>
      <p:pic>
        <p:nvPicPr>
          <p:cNvPr id="3" name="Picture 2" descr="Screen Shot 2014-10-22 at 6.58.4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3817" y="814917"/>
            <a:ext cx="7565110" cy="6858000"/>
          </a:xfrm>
          <a:prstGeom prst="rect">
            <a:avLst/>
          </a:prstGeom>
        </p:spPr>
      </p:pic>
      <p:sp>
        <p:nvSpPr>
          <p:cNvPr id="8" name="Right Arrow 7"/>
          <p:cNvSpPr/>
          <p:nvPr/>
        </p:nvSpPr>
        <p:spPr>
          <a:xfrm>
            <a:off x="0" y="3661835"/>
            <a:ext cx="903817" cy="889000"/>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1752023"/>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6249"/>
            <a:ext cx="9144000" cy="841749"/>
          </a:xfrm>
        </p:spPr>
        <p:txBody>
          <a:bodyPr>
            <a:normAutofit/>
          </a:bodyPr>
          <a:lstStyle/>
          <a:p>
            <a:r>
              <a:rPr lang="en-US" dirty="0" smtClean="0">
                <a:solidFill>
                  <a:srgbClr val="E46C0A"/>
                </a:solidFill>
              </a:rPr>
              <a:t>Confer</a:t>
            </a:r>
            <a:endParaRPr lang="en-US" dirty="0">
              <a:solidFill>
                <a:srgbClr val="E46C0A"/>
              </a:solidFill>
            </a:endParaRPr>
          </a:p>
        </p:txBody>
      </p:sp>
      <p:sp>
        <p:nvSpPr>
          <p:cNvPr id="5" name="Slide Number Placeholder 4"/>
          <p:cNvSpPr>
            <a:spLocks noGrp="1"/>
          </p:cNvSpPr>
          <p:nvPr>
            <p:ph type="sldNum" sz="quarter" idx="12"/>
          </p:nvPr>
        </p:nvSpPr>
        <p:spPr/>
        <p:txBody>
          <a:bodyPr/>
          <a:lstStyle/>
          <a:p>
            <a:fld id="{3124A561-1E2C-B64F-BC60-7F57E6A3232D}" type="slidenum">
              <a:rPr lang="en-US" smtClean="0"/>
              <a:t>13</a:t>
            </a:fld>
            <a:endParaRPr lang="en-US"/>
          </a:p>
        </p:txBody>
      </p:sp>
      <p:pic>
        <p:nvPicPr>
          <p:cNvPr id="15" name="Picture 14" descr="Screen Shot 2014-10-22 at 1.55.2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804" y="952499"/>
            <a:ext cx="7922390" cy="5559931"/>
          </a:xfrm>
          <a:prstGeom prst="rect">
            <a:avLst/>
          </a:prstGeom>
        </p:spPr>
      </p:pic>
      <p:sp>
        <p:nvSpPr>
          <p:cNvPr id="7" name="Right Arrow 6"/>
          <p:cNvSpPr/>
          <p:nvPr/>
        </p:nvSpPr>
        <p:spPr>
          <a:xfrm>
            <a:off x="1" y="2063751"/>
            <a:ext cx="610804" cy="889000"/>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9757497"/>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6249"/>
            <a:ext cx="9144000" cy="841749"/>
          </a:xfrm>
        </p:spPr>
        <p:txBody>
          <a:bodyPr>
            <a:normAutofit/>
          </a:bodyPr>
          <a:lstStyle/>
          <a:p>
            <a:r>
              <a:rPr lang="en-US" dirty="0" smtClean="0">
                <a:solidFill>
                  <a:srgbClr val="E46C0A"/>
                </a:solidFill>
              </a:rPr>
              <a:t>Confer</a:t>
            </a:r>
            <a:endParaRPr lang="en-US" dirty="0">
              <a:solidFill>
                <a:srgbClr val="E46C0A"/>
              </a:solidFill>
            </a:endParaRPr>
          </a:p>
        </p:txBody>
      </p:sp>
      <p:sp>
        <p:nvSpPr>
          <p:cNvPr id="5" name="Slide Number Placeholder 4"/>
          <p:cNvSpPr>
            <a:spLocks noGrp="1"/>
          </p:cNvSpPr>
          <p:nvPr>
            <p:ph type="sldNum" sz="quarter" idx="12"/>
          </p:nvPr>
        </p:nvSpPr>
        <p:spPr/>
        <p:txBody>
          <a:bodyPr/>
          <a:lstStyle/>
          <a:p>
            <a:fld id="{3124A561-1E2C-B64F-BC60-7F57E6A3232D}" type="slidenum">
              <a:rPr lang="en-US" smtClean="0"/>
              <a:t>14</a:t>
            </a:fld>
            <a:endParaRPr lang="en-US"/>
          </a:p>
        </p:txBody>
      </p:sp>
      <p:pic>
        <p:nvPicPr>
          <p:cNvPr id="6" name="Picture 5" descr="Screen Shot 2014-10-22 at 7.14.4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7617" y="825500"/>
            <a:ext cx="7533216" cy="6010960"/>
          </a:xfrm>
          <a:prstGeom prst="rect">
            <a:avLst/>
          </a:prstGeom>
        </p:spPr>
      </p:pic>
      <p:sp>
        <p:nvSpPr>
          <p:cNvPr id="9" name="Right Arrow 8"/>
          <p:cNvSpPr/>
          <p:nvPr/>
        </p:nvSpPr>
        <p:spPr>
          <a:xfrm>
            <a:off x="1" y="4011084"/>
            <a:ext cx="827616" cy="889000"/>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0" name="Right Arrow 9"/>
          <p:cNvSpPr/>
          <p:nvPr/>
        </p:nvSpPr>
        <p:spPr>
          <a:xfrm>
            <a:off x="1" y="1253068"/>
            <a:ext cx="827616" cy="889000"/>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9033057"/>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6248"/>
            <a:ext cx="9144000" cy="751417"/>
          </a:xfrm>
        </p:spPr>
        <p:txBody>
          <a:bodyPr>
            <a:normAutofit fontScale="90000"/>
          </a:bodyPr>
          <a:lstStyle/>
          <a:p>
            <a:r>
              <a:rPr lang="en-US" dirty="0" smtClean="0">
                <a:solidFill>
                  <a:srgbClr val="E46C0A"/>
                </a:solidFill>
              </a:rPr>
              <a:t>Confer</a:t>
            </a:r>
            <a:endParaRPr lang="en-US" dirty="0">
              <a:solidFill>
                <a:srgbClr val="E46C0A"/>
              </a:solidFill>
            </a:endParaRPr>
          </a:p>
        </p:txBody>
      </p:sp>
      <p:sp>
        <p:nvSpPr>
          <p:cNvPr id="5" name="Slide Number Placeholder 4"/>
          <p:cNvSpPr>
            <a:spLocks noGrp="1"/>
          </p:cNvSpPr>
          <p:nvPr>
            <p:ph type="sldNum" sz="quarter" idx="12"/>
          </p:nvPr>
        </p:nvSpPr>
        <p:spPr/>
        <p:txBody>
          <a:bodyPr/>
          <a:lstStyle/>
          <a:p>
            <a:fld id="{3124A561-1E2C-B64F-BC60-7F57E6A3232D}" type="slidenum">
              <a:rPr lang="en-US" smtClean="0"/>
              <a:t>15</a:t>
            </a:fld>
            <a:endParaRPr lang="en-US"/>
          </a:p>
        </p:txBody>
      </p:sp>
      <p:pic>
        <p:nvPicPr>
          <p:cNvPr id="16" name="Picture 15" descr="Screen Shot 2014-10-22 at 2.00.3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7290" y="735007"/>
            <a:ext cx="7614709" cy="5986468"/>
          </a:xfrm>
          <a:prstGeom prst="rect">
            <a:avLst/>
          </a:prstGeom>
        </p:spPr>
      </p:pic>
      <p:sp>
        <p:nvSpPr>
          <p:cNvPr id="6" name="Right Arrow 5"/>
          <p:cNvSpPr/>
          <p:nvPr/>
        </p:nvSpPr>
        <p:spPr>
          <a:xfrm>
            <a:off x="0" y="3577167"/>
            <a:ext cx="767290" cy="889000"/>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7" name="Right Arrow 6"/>
          <p:cNvSpPr/>
          <p:nvPr/>
        </p:nvSpPr>
        <p:spPr>
          <a:xfrm>
            <a:off x="0" y="571501"/>
            <a:ext cx="767290" cy="889000"/>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7078451"/>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3" y="0"/>
            <a:ext cx="8229600" cy="804333"/>
          </a:xfrm>
        </p:spPr>
        <p:txBody>
          <a:bodyPr>
            <a:normAutofit/>
          </a:bodyPr>
          <a:lstStyle/>
          <a:p>
            <a:r>
              <a:rPr lang="en-US" dirty="0" smtClean="0">
                <a:solidFill>
                  <a:srgbClr val="E46C0A"/>
                </a:solidFill>
              </a:rPr>
              <a:t>Confer</a:t>
            </a:r>
            <a:endParaRPr lang="en-US" dirty="0">
              <a:solidFill>
                <a:srgbClr val="E46C0A"/>
              </a:solidFill>
            </a:endParaRPr>
          </a:p>
        </p:txBody>
      </p:sp>
      <p:sp>
        <p:nvSpPr>
          <p:cNvPr id="3" name="Slide Number Placeholder 2"/>
          <p:cNvSpPr>
            <a:spLocks noGrp="1"/>
          </p:cNvSpPr>
          <p:nvPr>
            <p:ph type="sldNum" sz="quarter" idx="12"/>
          </p:nvPr>
        </p:nvSpPr>
        <p:spPr/>
        <p:txBody>
          <a:bodyPr/>
          <a:lstStyle/>
          <a:p>
            <a:fld id="{3124A561-1E2C-B64F-BC60-7F57E6A3232D}" type="slidenum">
              <a:rPr lang="en-US" smtClean="0"/>
              <a:t>16</a:t>
            </a:fld>
            <a:endParaRPr lang="en-US"/>
          </a:p>
        </p:txBody>
      </p:sp>
      <p:pic>
        <p:nvPicPr>
          <p:cNvPr id="4" name="Picture 3" descr="confer-schedul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8899" y="878417"/>
            <a:ext cx="6372183" cy="5979583"/>
          </a:xfrm>
          <a:prstGeom prst="rect">
            <a:avLst/>
          </a:prstGeom>
        </p:spPr>
      </p:pic>
    </p:spTree>
    <p:extLst>
      <p:ext uri="{BB962C8B-B14F-4D97-AF65-F5344CB8AC3E}">
        <p14:creationId xmlns:p14="http://schemas.microsoft.com/office/powerpoint/2010/main" val="1860162954"/>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417" y="0"/>
            <a:ext cx="8858250" cy="1079500"/>
          </a:xfrm>
        </p:spPr>
        <p:txBody>
          <a:bodyPr>
            <a:normAutofit fontScale="90000"/>
          </a:bodyPr>
          <a:lstStyle/>
          <a:p>
            <a:r>
              <a:rPr lang="en-US" dirty="0" smtClean="0">
                <a:solidFill>
                  <a:srgbClr val="E46C0A"/>
                </a:solidFill>
              </a:rPr>
              <a:t>Prior </a:t>
            </a:r>
            <a:r>
              <a:rPr lang="en-US" dirty="0" smtClean="0">
                <a:solidFill>
                  <a:srgbClr val="E46C0A"/>
                </a:solidFill>
              </a:rPr>
              <a:t>Knowledge</a:t>
            </a:r>
            <a:br>
              <a:rPr lang="en-US" dirty="0" smtClean="0">
                <a:solidFill>
                  <a:srgbClr val="E46C0A"/>
                </a:solidFill>
              </a:rPr>
            </a:br>
            <a:r>
              <a:rPr lang="en-US" dirty="0" smtClean="0">
                <a:solidFill>
                  <a:srgbClr val="E46C0A"/>
                </a:solidFill>
              </a:rPr>
              <a:t>[Based on Past Deployments of Confer]</a:t>
            </a:r>
            <a:endParaRPr lang="en-US" dirty="0">
              <a:solidFill>
                <a:srgbClr val="E46C0A"/>
              </a:solidFill>
            </a:endParaRPr>
          </a:p>
        </p:txBody>
      </p:sp>
      <p:sp>
        <p:nvSpPr>
          <p:cNvPr id="3" name="Content Placeholder 2"/>
          <p:cNvSpPr>
            <a:spLocks noGrp="1"/>
          </p:cNvSpPr>
          <p:nvPr>
            <p:ph idx="1"/>
          </p:nvPr>
        </p:nvSpPr>
        <p:spPr>
          <a:xfrm>
            <a:off x="116417" y="1587500"/>
            <a:ext cx="8942916" cy="4677833"/>
          </a:xfrm>
        </p:spPr>
        <p:txBody>
          <a:bodyPr>
            <a:normAutofit/>
          </a:bodyPr>
          <a:lstStyle/>
          <a:p>
            <a:r>
              <a:rPr lang="en-US" dirty="0" smtClean="0">
                <a:solidFill>
                  <a:schemeClr val="bg2">
                    <a:lumMod val="40000"/>
                    <a:lumOff val="60000"/>
                  </a:schemeClr>
                </a:solidFill>
              </a:rPr>
              <a:t>Attendees </a:t>
            </a:r>
            <a:r>
              <a:rPr lang="en-US" dirty="0" smtClean="0">
                <a:solidFill>
                  <a:srgbClr val="E46C0A"/>
                </a:solidFill>
              </a:rPr>
              <a:t>use Confer immediately </a:t>
            </a:r>
            <a:r>
              <a:rPr lang="en-US" dirty="0" smtClean="0">
                <a:solidFill>
                  <a:schemeClr val="bg2">
                    <a:lumMod val="40000"/>
                    <a:lumOff val="60000"/>
                  </a:schemeClr>
                </a:solidFill>
              </a:rPr>
              <a:t>once </a:t>
            </a:r>
            <a:r>
              <a:rPr lang="en-US" dirty="0" smtClean="0">
                <a:solidFill>
                  <a:schemeClr val="bg2">
                    <a:lumMod val="40000"/>
                    <a:lumOff val="60000"/>
                  </a:schemeClr>
                </a:solidFill>
              </a:rPr>
              <a:t>conference is available on Confer</a:t>
            </a:r>
          </a:p>
          <a:p>
            <a:pPr marL="0" indent="0">
              <a:buNone/>
            </a:pPr>
            <a:endParaRPr lang="en-US" dirty="0" smtClean="0">
              <a:solidFill>
                <a:schemeClr val="bg2">
                  <a:lumMod val="40000"/>
                  <a:lumOff val="60000"/>
                </a:schemeClr>
              </a:solidFill>
            </a:endParaRPr>
          </a:p>
          <a:p>
            <a:r>
              <a:rPr lang="en-US" dirty="0" smtClean="0">
                <a:solidFill>
                  <a:schemeClr val="bg2">
                    <a:lumMod val="40000"/>
                    <a:lumOff val="60000"/>
                  </a:schemeClr>
                </a:solidFill>
              </a:rPr>
              <a:t>They </a:t>
            </a:r>
            <a:r>
              <a:rPr lang="en-US" dirty="0" smtClean="0">
                <a:solidFill>
                  <a:srgbClr val="E46C0A"/>
                </a:solidFill>
              </a:rPr>
              <a:t>search</a:t>
            </a:r>
            <a:r>
              <a:rPr lang="en-US" dirty="0" smtClean="0">
                <a:solidFill>
                  <a:schemeClr val="bg2">
                    <a:lumMod val="40000"/>
                    <a:lumOff val="60000"/>
                  </a:schemeClr>
                </a:solidFill>
              </a:rPr>
              <a:t> </a:t>
            </a:r>
            <a:r>
              <a:rPr lang="en-US" dirty="0">
                <a:solidFill>
                  <a:schemeClr val="bg2">
                    <a:lumMod val="40000"/>
                    <a:lumOff val="60000"/>
                  </a:schemeClr>
                </a:solidFill>
              </a:rPr>
              <a:t>for </a:t>
            </a:r>
            <a:r>
              <a:rPr lang="en-US" dirty="0" smtClean="0">
                <a:solidFill>
                  <a:schemeClr val="bg2">
                    <a:lumMod val="40000"/>
                    <a:lumOff val="60000"/>
                  </a:schemeClr>
                </a:solidFill>
              </a:rPr>
              <a:t>papers and </a:t>
            </a:r>
            <a:r>
              <a:rPr lang="en-US" dirty="0" smtClean="0">
                <a:solidFill>
                  <a:srgbClr val="E46C0A"/>
                </a:solidFill>
              </a:rPr>
              <a:t>explore related </a:t>
            </a:r>
            <a:r>
              <a:rPr lang="en-US" dirty="0" smtClean="0">
                <a:solidFill>
                  <a:schemeClr val="bg2">
                    <a:lumMod val="40000"/>
                    <a:lumOff val="60000"/>
                  </a:schemeClr>
                </a:solidFill>
              </a:rPr>
              <a:t>papers</a:t>
            </a:r>
            <a:endParaRPr lang="en-US" dirty="0" smtClean="0">
              <a:solidFill>
                <a:schemeClr val="bg2">
                  <a:lumMod val="40000"/>
                  <a:lumOff val="60000"/>
                </a:schemeClr>
              </a:solidFill>
            </a:endParaRPr>
          </a:p>
          <a:p>
            <a:pPr marL="0" indent="0">
              <a:buNone/>
            </a:pPr>
            <a:endParaRPr lang="en-US" dirty="0" smtClean="0">
              <a:solidFill>
                <a:schemeClr val="bg2">
                  <a:lumMod val="40000"/>
                  <a:lumOff val="60000"/>
                </a:schemeClr>
              </a:solidFill>
            </a:endParaRPr>
          </a:p>
          <a:p>
            <a:r>
              <a:rPr lang="en-US" dirty="0" smtClean="0">
                <a:solidFill>
                  <a:schemeClr val="bg2">
                    <a:lumMod val="40000"/>
                    <a:lumOff val="60000"/>
                  </a:schemeClr>
                </a:solidFill>
              </a:rPr>
              <a:t>While exploring, they </a:t>
            </a:r>
            <a:r>
              <a:rPr lang="en-US" dirty="0" smtClean="0">
                <a:solidFill>
                  <a:srgbClr val="E46C0A"/>
                </a:solidFill>
              </a:rPr>
              <a:t>add </a:t>
            </a:r>
            <a:r>
              <a:rPr lang="en-US" dirty="0">
                <a:solidFill>
                  <a:srgbClr val="E46C0A"/>
                </a:solidFill>
              </a:rPr>
              <a:t>interesting papers</a:t>
            </a:r>
            <a:r>
              <a:rPr lang="en-US" dirty="0">
                <a:solidFill>
                  <a:schemeClr val="bg2">
                    <a:lumMod val="40000"/>
                    <a:lumOff val="60000"/>
                  </a:schemeClr>
                </a:solidFill>
              </a:rPr>
              <a:t> to their preference </a:t>
            </a:r>
            <a:r>
              <a:rPr lang="en-US" dirty="0" smtClean="0">
                <a:solidFill>
                  <a:schemeClr val="bg2">
                    <a:lumMod val="40000"/>
                    <a:lumOff val="60000"/>
                  </a:schemeClr>
                </a:solidFill>
              </a:rPr>
              <a:t>list.</a:t>
            </a:r>
          </a:p>
        </p:txBody>
      </p:sp>
      <p:sp>
        <p:nvSpPr>
          <p:cNvPr id="4" name="Slide Number Placeholder 3"/>
          <p:cNvSpPr>
            <a:spLocks noGrp="1"/>
          </p:cNvSpPr>
          <p:nvPr>
            <p:ph type="sldNum" sz="quarter" idx="12"/>
          </p:nvPr>
        </p:nvSpPr>
        <p:spPr/>
        <p:txBody>
          <a:bodyPr/>
          <a:lstStyle/>
          <a:p>
            <a:fld id="{3124A561-1E2C-B64F-BC60-7F57E6A3232D}" type="slidenum">
              <a:rPr lang="en-US" smtClean="0"/>
              <a:t>17</a:t>
            </a:fld>
            <a:endParaRPr lang="en-US"/>
          </a:p>
        </p:txBody>
      </p:sp>
    </p:spTree>
    <p:extLst>
      <p:ext uri="{BB962C8B-B14F-4D97-AF65-F5344CB8AC3E}">
        <p14:creationId xmlns:p14="http://schemas.microsoft.com/office/powerpoint/2010/main" val="1070579206"/>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055"/>
            <a:ext cx="8229600" cy="878945"/>
          </a:xfrm>
        </p:spPr>
        <p:txBody>
          <a:bodyPr/>
          <a:lstStyle/>
          <a:p>
            <a:r>
              <a:rPr lang="en-US" dirty="0" smtClean="0">
                <a:solidFill>
                  <a:schemeClr val="accent6">
                    <a:lumMod val="75000"/>
                  </a:schemeClr>
                </a:solidFill>
              </a:rPr>
              <a:t>Attendee-Sourcing</a:t>
            </a:r>
            <a:endParaRPr lang="en-US" dirty="0">
              <a:solidFill>
                <a:schemeClr val="accent6">
                  <a:lumMod val="75000"/>
                </a:schemeClr>
              </a:solidFill>
            </a:endParaRPr>
          </a:p>
        </p:txBody>
      </p:sp>
      <p:pic>
        <p:nvPicPr>
          <p:cNvPr id="9" name="Picture 8" descr="all-accepted-paper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1282" y="973666"/>
            <a:ext cx="6072718" cy="5672667"/>
          </a:xfrm>
          <a:prstGeom prst="rect">
            <a:avLst/>
          </a:prstGeom>
        </p:spPr>
      </p:pic>
      <p:sp>
        <p:nvSpPr>
          <p:cNvPr id="10" name="Rectangle 9"/>
          <p:cNvSpPr/>
          <p:nvPr/>
        </p:nvSpPr>
        <p:spPr>
          <a:xfrm>
            <a:off x="201083" y="973666"/>
            <a:ext cx="2698750" cy="1815882"/>
          </a:xfrm>
          <a:prstGeom prst="rect">
            <a:avLst/>
          </a:prstGeom>
        </p:spPr>
        <p:txBody>
          <a:bodyPr wrap="square">
            <a:spAutoFit/>
          </a:bodyPr>
          <a:lstStyle/>
          <a:p>
            <a:r>
              <a:rPr lang="en-US" sz="2800" dirty="0" smtClean="0">
                <a:solidFill>
                  <a:schemeClr val="accent6">
                    <a:lumMod val="75000"/>
                  </a:schemeClr>
                </a:solidFill>
              </a:rPr>
              <a:t>60</a:t>
            </a:r>
            <a:r>
              <a:rPr lang="en-US" sz="2800" dirty="0" smtClean="0">
                <a:solidFill>
                  <a:schemeClr val="accent6">
                    <a:lumMod val="75000"/>
                  </a:schemeClr>
                </a:solidFill>
              </a:rPr>
              <a:t>-90 days before </a:t>
            </a:r>
            <a:r>
              <a:rPr lang="en-US" sz="2800" dirty="0" smtClean="0">
                <a:solidFill>
                  <a:schemeClr val="bg2">
                    <a:lumMod val="40000"/>
                    <a:lumOff val="60000"/>
                  </a:schemeClr>
                </a:solidFill>
              </a:rPr>
              <a:t>the schedule announcement</a:t>
            </a:r>
            <a:r>
              <a:rPr lang="en-US" sz="2800" dirty="0" smtClean="0">
                <a:solidFill>
                  <a:srgbClr val="8EB4E3"/>
                </a:solidFill>
              </a:rPr>
              <a:t>.</a:t>
            </a:r>
            <a:endParaRPr lang="en-US" sz="2800" dirty="0">
              <a:solidFill>
                <a:srgbClr val="8EB4E3"/>
              </a:solidFill>
            </a:endParaRPr>
          </a:p>
        </p:txBody>
      </p:sp>
      <p:sp>
        <p:nvSpPr>
          <p:cNvPr id="5" name="Slide Number Placeholder 4"/>
          <p:cNvSpPr>
            <a:spLocks noGrp="1"/>
          </p:cNvSpPr>
          <p:nvPr>
            <p:ph type="sldNum" sz="quarter" idx="12"/>
          </p:nvPr>
        </p:nvSpPr>
        <p:spPr/>
        <p:txBody>
          <a:bodyPr/>
          <a:lstStyle/>
          <a:p>
            <a:fld id="{3124A561-1E2C-B64F-BC60-7F57E6A3232D}" type="slidenum">
              <a:rPr lang="en-US" smtClean="0"/>
              <a:t>18</a:t>
            </a:fld>
            <a:endParaRPr lang="en-US"/>
          </a:p>
        </p:txBody>
      </p:sp>
      <p:sp>
        <p:nvSpPr>
          <p:cNvPr id="3" name="Oval Callout 2"/>
          <p:cNvSpPr/>
          <p:nvPr/>
        </p:nvSpPr>
        <p:spPr>
          <a:xfrm>
            <a:off x="6891866" y="190501"/>
            <a:ext cx="2133600" cy="698499"/>
          </a:xfrm>
          <a:prstGeom prst="wedgeEllipse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t>No Schedule</a:t>
            </a:r>
            <a:endParaRPr lang="en-US" b="1" dirty="0"/>
          </a:p>
        </p:txBody>
      </p:sp>
    </p:spTree>
    <p:extLst>
      <p:ext uri="{BB962C8B-B14F-4D97-AF65-F5344CB8AC3E}">
        <p14:creationId xmlns:p14="http://schemas.microsoft.com/office/powerpoint/2010/main" val="755318804"/>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055"/>
            <a:ext cx="8229600" cy="878945"/>
          </a:xfrm>
        </p:spPr>
        <p:txBody>
          <a:bodyPr/>
          <a:lstStyle/>
          <a:p>
            <a:r>
              <a:rPr lang="en-US" dirty="0" smtClean="0">
                <a:solidFill>
                  <a:srgbClr val="E46C0A"/>
                </a:solidFill>
              </a:rPr>
              <a:t>Attendee-Sourcing</a:t>
            </a:r>
            <a:endParaRPr lang="en-US" dirty="0">
              <a:solidFill>
                <a:srgbClr val="E46C0A"/>
              </a:solidFill>
            </a:endParaRPr>
          </a:p>
        </p:txBody>
      </p:sp>
      <p:pic>
        <p:nvPicPr>
          <p:cNvPr id="3" name="Picture 2" descr="chi-announcement-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9516" y="2011806"/>
            <a:ext cx="4438650" cy="1882861"/>
          </a:xfrm>
          <a:prstGeom prst="rect">
            <a:avLst/>
          </a:prstGeom>
        </p:spPr>
      </p:pic>
      <p:pic>
        <p:nvPicPr>
          <p:cNvPr id="4" name="Picture 3" descr="chi-announcement-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011806"/>
            <a:ext cx="4438650" cy="1882861"/>
          </a:xfrm>
          <a:prstGeom prst="rect">
            <a:avLst/>
          </a:prstGeom>
        </p:spPr>
      </p:pic>
      <p:pic>
        <p:nvPicPr>
          <p:cNvPr id="7" name="Picture 6" descr="attendees-respons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82282" y="4233332"/>
            <a:ext cx="4749801" cy="1957917"/>
          </a:xfrm>
          <a:prstGeom prst="rect">
            <a:avLst/>
          </a:prstGeom>
        </p:spPr>
      </p:pic>
      <p:sp>
        <p:nvSpPr>
          <p:cNvPr id="10" name="Rectangle 9"/>
          <p:cNvSpPr/>
          <p:nvPr/>
        </p:nvSpPr>
        <p:spPr>
          <a:xfrm>
            <a:off x="-1" y="1026054"/>
            <a:ext cx="9144001" cy="523220"/>
          </a:xfrm>
          <a:prstGeom prst="rect">
            <a:avLst/>
          </a:prstGeom>
        </p:spPr>
        <p:txBody>
          <a:bodyPr wrap="square">
            <a:spAutoFit/>
          </a:bodyPr>
          <a:lstStyle/>
          <a:p>
            <a:pPr marL="342900" indent="-342900">
              <a:buFont typeface="Arial"/>
              <a:buChar char="•"/>
            </a:pPr>
            <a:r>
              <a:rPr lang="en-US" sz="2800" dirty="0" smtClean="0">
                <a:solidFill>
                  <a:srgbClr val="8EB4E3"/>
                </a:solidFill>
              </a:rPr>
              <a:t>Advertise! Advertise! Advertise!</a:t>
            </a:r>
            <a:endParaRPr lang="en-US" sz="2800" dirty="0">
              <a:solidFill>
                <a:srgbClr val="8EB4E3"/>
              </a:solidFill>
            </a:endParaRPr>
          </a:p>
        </p:txBody>
      </p:sp>
      <p:sp>
        <p:nvSpPr>
          <p:cNvPr id="5" name="Slide Number Placeholder 4"/>
          <p:cNvSpPr>
            <a:spLocks noGrp="1"/>
          </p:cNvSpPr>
          <p:nvPr>
            <p:ph type="sldNum" sz="quarter" idx="12"/>
          </p:nvPr>
        </p:nvSpPr>
        <p:spPr/>
        <p:txBody>
          <a:bodyPr/>
          <a:lstStyle/>
          <a:p>
            <a:fld id="{3124A561-1E2C-B64F-BC60-7F57E6A3232D}" type="slidenum">
              <a:rPr lang="en-US" smtClean="0"/>
              <a:t>19</a:t>
            </a:fld>
            <a:endParaRPr lang="en-US"/>
          </a:p>
        </p:txBody>
      </p:sp>
    </p:spTree>
    <p:extLst>
      <p:ext uri="{BB962C8B-B14F-4D97-AF65-F5344CB8AC3E}">
        <p14:creationId xmlns:p14="http://schemas.microsoft.com/office/powerpoint/2010/main" val="718998022"/>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7500" y="1961858"/>
            <a:ext cx="8559800" cy="3308642"/>
          </a:xfrm>
        </p:spPr>
        <p:txBody>
          <a:bodyPr>
            <a:noAutofit/>
          </a:bodyPr>
          <a:lstStyle/>
          <a:p>
            <a:pPr marL="0" indent="0" algn="ctr">
              <a:buNone/>
            </a:pPr>
            <a:r>
              <a:rPr lang="en-US" sz="4800" dirty="0" smtClean="0">
                <a:solidFill>
                  <a:schemeClr val="bg2">
                    <a:lumMod val="40000"/>
                    <a:lumOff val="60000"/>
                  </a:schemeClr>
                </a:solidFill>
              </a:rPr>
              <a:t>The</a:t>
            </a:r>
            <a:r>
              <a:rPr lang="en-US" sz="4800" dirty="0" smtClean="0">
                <a:solidFill>
                  <a:schemeClr val="bg2">
                    <a:lumMod val="75000"/>
                  </a:schemeClr>
                </a:solidFill>
              </a:rPr>
              <a:t> </a:t>
            </a:r>
            <a:r>
              <a:rPr lang="en-US" sz="4800" dirty="0" smtClean="0">
                <a:solidFill>
                  <a:schemeClr val="accent6">
                    <a:lumMod val="75000"/>
                  </a:schemeClr>
                </a:solidFill>
              </a:rPr>
              <a:t>science of designing </a:t>
            </a:r>
            <a:r>
              <a:rPr lang="en-US" sz="4800" dirty="0" smtClean="0">
                <a:solidFill>
                  <a:srgbClr val="8EB4E3"/>
                </a:solidFill>
              </a:rPr>
              <a:t>systems</a:t>
            </a:r>
            <a:r>
              <a:rPr lang="en-US" sz="4800" dirty="0" smtClean="0">
                <a:solidFill>
                  <a:srgbClr val="558ED5"/>
                </a:solidFill>
              </a:rPr>
              <a:t> </a:t>
            </a:r>
            <a:r>
              <a:rPr lang="en-US" sz="4800" dirty="0" smtClean="0">
                <a:solidFill>
                  <a:srgbClr val="8EB4E3"/>
                </a:solidFill>
              </a:rPr>
              <a:t>to collect </a:t>
            </a:r>
            <a:r>
              <a:rPr lang="en-US" sz="4800" dirty="0" smtClean="0">
                <a:solidFill>
                  <a:srgbClr val="E46C0A"/>
                </a:solidFill>
              </a:rPr>
              <a:t>inputs from crowd </a:t>
            </a:r>
            <a:r>
              <a:rPr lang="en-US" sz="4800" dirty="0" smtClean="0">
                <a:solidFill>
                  <a:srgbClr val="8EB4E3"/>
                </a:solidFill>
              </a:rPr>
              <a:t>for</a:t>
            </a:r>
            <a:r>
              <a:rPr lang="en-US" sz="4800" dirty="0" smtClean="0">
                <a:solidFill>
                  <a:schemeClr val="bg2">
                    <a:lumMod val="75000"/>
                  </a:schemeClr>
                </a:solidFill>
              </a:rPr>
              <a:t> </a:t>
            </a:r>
            <a:r>
              <a:rPr lang="en-US" sz="4800" dirty="0" smtClean="0">
                <a:solidFill>
                  <a:srgbClr val="E46C0A"/>
                </a:solidFill>
              </a:rPr>
              <a:t>solving hard problems.</a:t>
            </a:r>
          </a:p>
          <a:p>
            <a:pPr lvl="1" algn="ctr"/>
            <a:endParaRPr lang="en-US" sz="4800" dirty="0">
              <a:solidFill>
                <a:schemeClr val="bg2">
                  <a:lumMod val="75000"/>
                </a:schemeClr>
              </a:solidFill>
            </a:endParaRPr>
          </a:p>
        </p:txBody>
      </p:sp>
      <p:sp>
        <p:nvSpPr>
          <p:cNvPr id="2" name="Slide Number Placeholder 1"/>
          <p:cNvSpPr>
            <a:spLocks noGrp="1"/>
          </p:cNvSpPr>
          <p:nvPr>
            <p:ph type="sldNum" sz="quarter" idx="12"/>
          </p:nvPr>
        </p:nvSpPr>
        <p:spPr/>
        <p:txBody>
          <a:bodyPr/>
          <a:lstStyle/>
          <a:p>
            <a:fld id="{3124A561-1E2C-B64F-BC60-7F57E6A3232D}" type="slidenum">
              <a:rPr lang="en-US" smtClean="0"/>
              <a:t>2</a:t>
            </a:fld>
            <a:endParaRPr lang="en-US"/>
          </a:p>
        </p:txBody>
      </p:sp>
    </p:spTree>
    <p:extLst>
      <p:ext uri="{BB962C8B-B14F-4D97-AF65-F5344CB8AC3E}">
        <p14:creationId xmlns:p14="http://schemas.microsoft.com/office/powerpoint/2010/main" val="4179030535"/>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E46C0A"/>
                </a:solidFill>
              </a:rPr>
              <a:t>Hypotheses</a:t>
            </a:r>
            <a:endParaRPr lang="en-US" dirty="0">
              <a:solidFill>
                <a:srgbClr val="E46C0A"/>
              </a:solidFill>
            </a:endParaRPr>
          </a:p>
        </p:txBody>
      </p:sp>
      <p:sp>
        <p:nvSpPr>
          <p:cNvPr id="3" name="Content Placeholder 2"/>
          <p:cNvSpPr>
            <a:spLocks noGrp="1"/>
          </p:cNvSpPr>
          <p:nvPr>
            <p:ph idx="1"/>
          </p:nvPr>
        </p:nvSpPr>
        <p:spPr/>
        <p:txBody>
          <a:bodyPr>
            <a:normAutofit/>
          </a:bodyPr>
          <a:lstStyle/>
          <a:p>
            <a:pPr marL="0" indent="0">
              <a:buNone/>
            </a:pPr>
            <a:r>
              <a:rPr lang="en-US" dirty="0" smtClean="0">
                <a:solidFill>
                  <a:schemeClr val="accent6">
                    <a:lumMod val="75000"/>
                  </a:schemeClr>
                </a:solidFill>
              </a:rPr>
              <a:t>H1: </a:t>
            </a:r>
            <a:r>
              <a:rPr lang="en-US" dirty="0" smtClean="0">
                <a:solidFill>
                  <a:srgbClr val="8EB4E3"/>
                </a:solidFill>
              </a:rPr>
              <a:t>Attendee</a:t>
            </a:r>
            <a:r>
              <a:rPr lang="en-US" dirty="0">
                <a:solidFill>
                  <a:srgbClr val="8EB4E3"/>
                </a:solidFill>
              </a:rPr>
              <a:t>-sourcing </a:t>
            </a:r>
            <a:r>
              <a:rPr lang="en-US" dirty="0" smtClean="0">
                <a:solidFill>
                  <a:srgbClr val="E46C0A"/>
                </a:solidFill>
              </a:rPr>
              <a:t>will discover all the </a:t>
            </a:r>
            <a:r>
              <a:rPr lang="en-US" dirty="0">
                <a:solidFill>
                  <a:srgbClr val="E46C0A"/>
                </a:solidFill>
              </a:rPr>
              <a:t>paper </a:t>
            </a:r>
            <a:r>
              <a:rPr lang="en-US" dirty="0" smtClean="0">
                <a:solidFill>
                  <a:srgbClr val="E46C0A"/>
                </a:solidFill>
              </a:rPr>
              <a:t>similarities</a:t>
            </a:r>
            <a:r>
              <a:rPr lang="en-US" dirty="0" smtClean="0">
                <a:solidFill>
                  <a:srgbClr val="8EB4E3"/>
                </a:solidFill>
              </a:rPr>
              <a:t> that </a:t>
            </a:r>
            <a:r>
              <a:rPr lang="en-US" dirty="0" smtClean="0">
                <a:solidFill>
                  <a:srgbClr val="8EB4E3"/>
                </a:solidFill>
              </a:rPr>
              <a:t>are discovered in </a:t>
            </a:r>
            <a:r>
              <a:rPr lang="en-US" dirty="0">
                <a:solidFill>
                  <a:srgbClr val="8EB4E3"/>
                </a:solidFill>
              </a:rPr>
              <a:t>committee</a:t>
            </a:r>
            <a:r>
              <a:rPr lang="en-US" dirty="0" smtClean="0">
                <a:solidFill>
                  <a:srgbClr val="8EB4E3"/>
                </a:solidFill>
              </a:rPr>
              <a:t>-sourcing + author</a:t>
            </a:r>
            <a:r>
              <a:rPr lang="en-US" dirty="0">
                <a:solidFill>
                  <a:srgbClr val="8EB4E3"/>
                </a:solidFill>
              </a:rPr>
              <a:t>-</a:t>
            </a:r>
            <a:r>
              <a:rPr lang="en-US" dirty="0" smtClean="0">
                <a:solidFill>
                  <a:srgbClr val="8EB4E3"/>
                </a:solidFill>
              </a:rPr>
              <a:t>sourcing</a:t>
            </a:r>
            <a:endParaRPr lang="en-US" dirty="0">
              <a:solidFill>
                <a:srgbClr val="8EB4E3"/>
              </a:solidFill>
            </a:endParaRPr>
          </a:p>
          <a:p>
            <a:pPr marL="0" indent="0">
              <a:buNone/>
            </a:pPr>
            <a:endParaRPr lang="en-US" dirty="0" smtClean="0">
              <a:solidFill>
                <a:srgbClr val="8EB4E3"/>
              </a:solidFill>
            </a:endParaRPr>
          </a:p>
          <a:p>
            <a:pPr marL="0" indent="0">
              <a:buNone/>
            </a:pPr>
            <a:r>
              <a:rPr lang="en-US" dirty="0" smtClean="0">
                <a:solidFill>
                  <a:srgbClr val="E46C0A"/>
                </a:solidFill>
              </a:rPr>
              <a:t>H2: </a:t>
            </a:r>
            <a:r>
              <a:rPr lang="en-US" dirty="0">
                <a:solidFill>
                  <a:srgbClr val="8EB4E3"/>
                </a:solidFill>
              </a:rPr>
              <a:t>Attendee-sourcing </a:t>
            </a:r>
            <a:r>
              <a:rPr lang="en-US" dirty="0" smtClean="0">
                <a:solidFill>
                  <a:srgbClr val="E46C0A"/>
                </a:solidFill>
              </a:rPr>
              <a:t>will also discover paper similarities that </a:t>
            </a:r>
            <a:r>
              <a:rPr lang="en-US" dirty="0" smtClean="0">
                <a:solidFill>
                  <a:srgbClr val="E46C0A"/>
                </a:solidFill>
              </a:rPr>
              <a:t>are missed </a:t>
            </a:r>
            <a:r>
              <a:rPr lang="en-US" dirty="0" smtClean="0">
                <a:solidFill>
                  <a:srgbClr val="8EB4E3"/>
                </a:solidFill>
              </a:rPr>
              <a:t>in </a:t>
            </a:r>
            <a:r>
              <a:rPr lang="en-US" dirty="0" smtClean="0">
                <a:solidFill>
                  <a:srgbClr val="8EB4E3"/>
                </a:solidFill>
              </a:rPr>
              <a:t>committee-sourcing + author-sourcing</a:t>
            </a:r>
            <a:endParaRPr lang="en-US" dirty="0">
              <a:solidFill>
                <a:srgbClr val="8EB4E3"/>
              </a:solidFill>
            </a:endParaRPr>
          </a:p>
          <a:p>
            <a:pPr marL="0" indent="0">
              <a:buNone/>
            </a:pPr>
            <a:endParaRPr lang="en-US" dirty="0" smtClean="0">
              <a:solidFill>
                <a:srgbClr val="8EB4E3"/>
              </a:solidFill>
            </a:endParaRPr>
          </a:p>
        </p:txBody>
      </p:sp>
      <p:sp>
        <p:nvSpPr>
          <p:cNvPr id="4" name="Slide Number Placeholder 3"/>
          <p:cNvSpPr>
            <a:spLocks noGrp="1"/>
          </p:cNvSpPr>
          <p:nvPr>
            <p:ph type="sldNum" sz="quarter" idx="12"/>
          </p:nvPr>
        </p:nvSpPr>
        <p:spPr/>
        <p:txBody>
          <a:bodyPr/>
          <a:lstStyle/>
          <a:p>
            <a:fld id="{3124A561-1E2C-B64F-BC60-7F57E6A3232D}" type="slidenum">
              <a:rPr lang="en-US" smtClean="0"/>
              <a:t>20</a:t>
            </a:fld>
            <a:endParaRPr lang="en-US"/>
          </a:p>
        </p:txBody>
      </p:sp>
    </p:spTree>
    <p:extLst>
      <p:ext uri="{BB962C8B-B14F-4D97-AF65-F5344CB8AC3E}">
        <p14:creationId xmlns:p14="http://schemas.microsoft.com/office/powerpoint/2010/main" val="1261561739"/>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3999" cy="1143000"/>
          </a:xfrm>
        </p:spPr>
        <p:txBody>
          <a:bodyPr>
            <a:normAutofit/>
          </a:bodyPr>
          <a:lstStyle/>
          <a:p>
            <a:r>
              <a:rPr lang="en-US" dirty="0" smtClean="0">
                <a:solidFill>
                  <a:srgbClr val="E46C0A"/>
                </a:solidFill>
              </a:rPr>
              <a:t>Attendee-Sourcing Result (CHI 2014)</a:t>
            </a:r>
            <a:endParaRPr lang="en-US" dirty="0">
              <a:solidFill>
                <a:srgbClr val="E46C0A"/>
              </a:solidFill>
            </a:endParaRPr>
          </a:p>
        </p:txBody>
      </p:sp>
      <p:sp>
        <p:nvSpPr>
          <p:cNvPr id="5" name="Rectangle 4"/>
          <p:cNvSpPr/>
          <p:nvPr/>
        </p:nvSpPr>
        <p:spPr>
          <a:xfrm>
            <a:off x="0" y="3589636"/>
            <a:ext cx="9144000" cy="3046988"/>
          </a:xfrm>
          <a:prstGeom prst="rect">
            <a:avLst/>
          </a:prstGeom>
        </p:spPr>
        <p:txBody>
          <a:bodyPr wrap="square">
            <a:spAutoFit/>
          </a:bodyPr>
          <a:lstStyle/>
          <a:p>
            <a:pPr marL="457200" indent="-457200">
              <a:buFont typeface="Arial"/>
              <a:buChar char="•"/>
            </a:pPr>
            <a:r>
              <a:rPr lang="en-US" sz="2400" dirty="0">
                <a:solidFill>
                  <a:schemeClr val="bg2">
                    <a:lumMod val="40000"/>
                    <a:lumOff val="60000"/>
                  </a:schemeClr>
                </a:solidFill>
              </a:rPr>
              <a:t>A</a:t>
            </a:r>
            <a:r>
              <a:rPr lang="en-US" sz="2400" dirty="0" smtClean="0">
                <a:solidFill>
                  <a:schemeClr val="bg2">
                    <a:lumMod val="40000"/>
                    <a:lumOff val="60000"/>
                  </a:schemeClr>
                </a:solidFill>
              </a:rPr>
              <a:t>s attendees, authors </a:t>
            </a:r>
            <a:r>
              <a:rPr lang="en-US" sz="2400" dirty="0" smtClean="0">
                <a:solidFill>
                  <a:srgbClr val="E46C0A"/>
                </a:solidFill>
              </a:rPr>
              <a:t>want </a:t>
            </a:r>
            <a:r>
              <a:rPr lang="en-US" sz="2400" dirty="0" smtClean="0">
                <a:solidFill>
                  <a:srgbClr val="E46C0A"/>
                </a:solidFill>
              </a:rPr>
              <a:t>to see more </a:t>
            </a:r>
            <a:r>
              <a:rPr lang="en-US" sz="2400" dirty="0" smtClean="0">
                <a:solidFill>
                  <a:srgbClr val="E46C0A"/>
                </a:solidFill>
              </a:rPr>
              <a:t>papers</a:t>
            </a:r>
            <a:r>
              <a:rPr lang="en-US" sz="2400" dirty="0" smtClean="0">
                <a:solidFill>
                  <a:schemeClr val="bg2">
                    <a:lumMod val="40000"/>
                    <a:lumOff val="60000"/>
                  </a:schemeClr>
                </a:solidFill>
              </a:rPr>
              <a:t>. </a:t>
            </a:r>
            <a:endParaRPr lang="en-US" sz="2400" dirty="0" smtClean="0">
              <a:solidFill>
                <a:schemeClr val="bg2">
                  <a:lumMod val="40000"/>
                  <a:lumOff val="60000"/>
                </a:schemeClr>
              </a:solidFill>
            </a:endParaRPr>
          </a:p>
          <a:p>
            <a:pPr marL="457200" indent="-457200">
              <a:buFont typeface="Arial"/>
              <a:buChar char="•"/>
            </a:pPr>
            <a:endParaRPr lang="en-US" sz="2400" dirty="0">
              <a:solidFill>
                <a:schemeClr val="bg2">
                  <a:lumMod val="40000"/>
                  <a:lumOff val="60000"/>
                </a:schemeClr>
              </a:solidFill>
            </a:endParaRPr>
          </a:p>
          <a:p>
            <a:pPr marL="457200" indent="-457200">
              <a:buFont typeface="Arial"/>
              <a:buChar char="•"/>
            </a:pPr>
            <a:r>
              <a:rPr lang="en-US" sz="2400" dirty="0">
                <a:solidFill>
                  <a:schemeClr val="bg2">
                    <a:lumMod val="40000"/>
                    <a:lumOff val="60000"/>
                  </a:schemeClr>
                </a:solidFill>
              </a:rPr>
              <a:t>Attendee-sourcing provides </a:t>
            </a:r>
            <a:r>
              <a:rPr lang="en-US" sz="2400" dirty="0">
                <a:solidFill>
                  <a:srgbClr val="E46C0A"/>
                </a:solidFill>
              </a:rPr>
              <a:t>more coverage</a:t>
            </a:r>
            <a:r>
              <a:rPr lang="en-US" sz="2400" dirty="0" smtClean="0">
                <a:solidFill>
                  <a:schemeClr val="bg2">
                    <a:lumMod val="40000"/>
                    <a:lumOff val="60000"/>
                  </a:schemeClr>
                </a:solidFill>
              </a:rPr>
              <a:t>.</a:t>
            </a:r>
            <a:endParaRPr lang="en-US" sz="2400" dirty="0" smtClean="0">
              <a:solidFill>
                <a:schemeClr val="bg2">
                  <a:lumMod val="40000"/>
                  <a:lumOff val="60000"/>
                </a:schemeClr>
              </a:solidFill>
            </a:endParaRPr>
          </a:p>
          <a:p>
            <a:pPr marL="457200" indent="-457200">
              <a:buFont typeface="Arial"/>
              <a:buChar char="•"/>
            </a:pPr>
            <a:endParaRPr lang="en-US" sz="2400" dirty="0" smtClean="0">
              <a:solidFill>
                <a:schemeClr val="bg2">
                  <a:lumMod val="40000"/>
                  <a:lumOff val="60000"/>
                </a:schemeClr>
              </a:solidFill>
            </a:endParaRPr>
          </a:p>
          <a:p>
            <a:pPr marL="457200" indent="-457200">
              <a:buFont typeface="Arial"/>
              <a:buChar char="•"/>
            </a:pPr>
            <a:r>
              <a:rPr lang="en-US" sz="2400" dirty="0">
                <a:solidFill>
                  <a:schemeClr val="bg2">
                    <a:lumMod val="40000"/>
                    <a:lumOff val="60000"/>
                  </a:schemeClr>
                </a:solidFill>
              </a:rPr>
              <a:t>A</a:t>
            </a:r>
            <a:r>
              <a:rPr lang="en-US" sz="2400" dirty="0" smtClean="0">
                <a:solidFill>
                  <a:schemeClr val="bg2">
                    <a:lumMod val="40000"/>
                    <a:lumOff val="60000"/>
                  </a:schemeClr>
                </a:solidFill>
              </a:rPr>
              <a:t>ttendee-sourcing </a:t>
            </a:r>
            <a:r>
              <a:rPr lang="en-US" sz="2400" dirty="0" smtClean="0">
                <a:solidFill>
                  <a:schemeClr val="bg2">
                    <a:lumMod val="40000"/>
                    <a:lumOff val="60000"/>
                  </a:schemeClr>
                </a:solidFill>
              </a:rPr>
              <a:t>generates </a:t>
            </a:r>
            <a:r>
              <a:rPr lang="en-US" sz="2400" dirty="0" smtClean="0">
                <a:solidFill>
                  <a:srgbClr val="E46C0A"/>
                </a:solidFill>
              </a:rPr>
              <a:t>more preference data points</a:t>
            </a:r>
            <a:r>
              <a:rPr lang="en-US" sz="2400" dirty="0" smtClean="0">
                <a:solidFill>
                  <a:schemeClr val="bg2">
                    <a:lumMod val="40000"/>
                    <a:lumOff val="60000"/>
                  </a:schemeClr>
                </a:solidFill>
              </a:rPr>
              <a:t>, with less participation.</a:t>
            </a:r>
          </a:p>
          <a:p>
            <a:pPr marL="457200" indent="-457200">
              <a:buFont typeface="Arial"/>
              <a:buChar char="•"/>
            </a:pPr>
            <a:endParaRPr lang="en-US" sz="2400" dirty="0" smtClean="0">
              <a:solidFill>
                <a:srgbClr val="8EB4E3"/>
              </a:solidFill>
            </a:endParaRPr>
          </a:p>
          <a:p>
            <a:pPr marL="457200" indent="-457200">
              <a:buFont typeface="Arial"/>
              <a:buChar char="•"/>
            </a:pPr>
            <a:endParaRPr lang="en-US" sz="2400" dirty="0">
              <a:solidFill>
                <a:srgbClr val="8EB4E3"/>
              </a:solidFill>
            </a:endParaRPr>
          </a:p>
        </p:txBody>
      </p:sp>
      <p:sp>
        <p:nvSpPr>
          <p:cNvPr id="3" name="Slide Number Placeholder 2"/>
          <p:cNvSpPr>
            <a:spLocks noGrp="1"/>
          </p:cNvSpPr>
          <p:nvPr>
            <p:ph type="sldNum" sz="quarter" idx="12"/>
          </p:nvPr>
        </p:nvSpPr>
        <p:spPr/>
        <p:txBody>
          <a:bodyPr/>
          <a:lstStyle/>
          <a:p>
            <a:fld id="{3124A561-1E2C-B64F-BC60-7F57E6A3232D}" type="slidenum">
              <a:rPr lang="en-US" smtClean="0"/>
              <a:t>21</a:t>
            </a:fld>
            <a:endParaRPr lang="en-US"/>
          </a:p>
        </p:txBody>
      </p:sp>
      <p:graphicFrame>
        <p:nvGraphicFramePr>
          <p:cNvPr id="8" name="Table 7"/>
          <p:cNvGraphicFramePr>
            <a:graphicFrameLocks noGrp="1"/>
          </p:cNvGraphicFramePr>
          <p:nvPr>
            <p:extLst>
              <p:ext uri="{D42A27DB-BD31-4B8C-83A1-F6EECF244321}">
                <p14:modId xmlns:p14="http://schemas.microsoft.com/office/powerpoint/2010/main" val="1699993091"/>
              </p:ext>
            </p:extLst>
          </p:nvPr>
        </p:nvGraphicFramePr>
        <p:xfrm>
          <a:off x="190500" y="1185333"/>
          <a:ext cx="8815918" cy="2194559"/>
        </p:xfrm>
        <a:graphic>
          <a:graphicData uri="http://schemas.openxmlformats.org/drawingml/2006/table">
            <a:tbl>
              <a:tblPr firstRow="1" bandRow="1">
                <a:tableStyleId>{21E4AEA4-8DFA-4A89-87EB-49C32662AFE0}</a:tableStyleId>
              </a:tblPr>
              <a:tblGrid>
                <a:gridCol w="1991798"/>
                <a:gridCol w="1352535"/>
                <a:gridCol w="1333500"/>
                <a:gridCol w="1270000"/>
                <a:gridCol w="2868085"/>
              </a:tblGrid>
              <a:tr h="640080">
                <a:tc>
                  <a:txBody>
                    <a:bodyPr/>
                    <a:lstStyle/>
                    <a:p>
                      <a:endParaRPr lang="en-US" dirty="0"/>
                    </a:p>
                  </a:txBody>
                  <a:tcPr/>
                </a:tc>
                <a:tc>
                  <a:txBody>
                    <a:bodyPr/>
                    <a:lstStyle/>
                    <a:p>
                      <a:r>
                        <a:rPr lang="en-US" dirty="0" smtClean="0"/>
                        <a:t># Participants</a:t>
                      </a:r>
                      <a:endParaRPr lang="en-US" dirty="0"/>
                    </a:p>
                  </a:txBody>
                  <a:tcPr/>
                </a:tc>
                <a:tc>
                  <a:txBody>
                    <a:bodyPr/>
                    <a:lstStyle/>
                    <a:p>
                      <a:r>
                        <a:rPr lang="en-US" dirty="0" smtClean="0"/>
                        <a:t>Total # Preferences Marked</a:t>
                      </a:r>
                      <a:endParaRPr lang="en-US" dirty="0"/>
                    </a:p>
                  </a:txBody>
                  <a:tcPr/>
                </a:tc>
                <a:tc>
                  <a:txBody>
                    <a:bodyPr/>
                    <a:lstStyle/>
                    <a:p>
                      <a:r>
                        <a:rPr lang="en-US" dirty="0" smtClean="0"/>
                        <a:t>% Papers</a:t>
                      </a:r>
                      <a:r>
                        <a:rPr lang="en-US" baseline="0" dirty="0" smtClean="0"/>
                        <a:t> Covered</a:t>
                      </a:r>
                      <a:endParaRPr lang="en-US" dirty="0"/>
                    </a:p>
                  </a:txBody>
                  <a:tcPr/>
                </a:tc>
                <a:tc>
                  <a:txBody>
                    <a:bodyPr/>
                    <a:lstStyle/>
                    <a:p>
                      <a:r>
                        <a:rPr lang="en-US" dirty="0" smtClean="0"/>
                        <a:t># Preferences per</a:t>
                      </a:r>
                      <a:r>
                        <a:rPr lang="en-US" baseline="0" dirty="0" smtClean="0"/>
                        <a:t> P</a:t>
                      </a:r>
                      <a:r>
                        <a:rPr lang="en-US" dirty="0" smtClean="0"/>
                        <a:t>articipant</a:t>
                      </a:r>
                      <a:endParaRPr lang="en-US" dirty="0"/>
                    </a:p>
                  </a:txBody>
                  <a:tcPr/>
                </a:tc>
              </a:tr>
              <a:tr h="640080">
                <a:tc>
                  <a:txBody>
                    <a:bodyPr/>
                    <a:lstStyle/>
                    <a:p>
                      <a:r>
                        <a:rPr lang="en-US" b="1" dirty="0" smtClean="0"/>
                        <a:t>Author-Sourcing </a:t>
                      </a:r>
                    </a:p>
                  </a:txBody>
                  <a:tcPr/>
                </a:tc>
                <a:tc>
                  <a:txBody>
                    <a:bodyPr/>
                    <a:lstStyle/>
                    <a:p>
                      <a:r>
                        <a:rPr lang="en-US" dirty="0" smtClean="0"/>
                        <a:t>634</a:t>
                      </a:r>
                      <a:endParaRPr lang="en-US" dirty="0"/>
                    </a:p>
                  </a:txBody>
                  <a:tcPr/>
                </a:tc>
                <a:tc>
                  <a:txBody>
                    <a:bodyPr/>
                    <a:lstStyle/>
                    <a:p>
                      <a:r>
                        <a:rPr lang="en-US" dirty="0" smtClean="0"/>
                        <a:t>3, 869</a:t>
                      </a:r>
                      <a:endParaRPr lang="en-US" dirty="0"/>
                    </a:p>
                  </a:txBody>
                  <a:tcPr/>
                </a:tc>
                <a:tc>
                  <a:txBody>
                    <a:bodyPr/>
                    <a:lstStyle/>
                    <a:p>
                      <a:r>
                        <a:rPr lang="en-US" dirty="0" smtClean="0"/>
                        <a:t>91.14%</a:t>
                      </a:r>
                      <a:endParaRPr lang="en-US" dirty="0"/>
                    </a:p>
                  </a:txBody>
                  <a:tcPr/>
                </a:tc>
                <a:tc>
                  <a:txBody>
                    <a:bodyPr/>
                    <a:lstStyle/>
                    <a:p>
                      <a:r>
                        <a:rPr lang="en-US" b="0" i="1" dirty="0" smtClean="0"/>
                        <a:t>μ: </a:t>
                      </a:r>
                      <a:r>
                        <a:rPr lang="en-US" b="0" dirty="0" smtClean="0"/>
                        <a:t>6.1, </a:t>
                      </a:r>
                      <a:r>
                        <a:rPr lang="en-US" b="0" i="1" dirty="0" smtClean="0"/>
                        <a:t>σ</a:t>
                      </a:r>
                      <a:r>
                        <a:rPr lang="en-US" b="0" i="1" baseline="30000" dirty="0" smtClean="0"/>
                        <a:t>2</a:t>
                      </a:r>
                      <a:r>
                        <a:rPr lang="en-US" b="0" i="1" dirty="0" smtClean="0"/>
                        <a:t>:</a:t>
                      </a:r>
                      <a:r>
                        <a:rPr lang="en-US" b="0" baseline="0" dirty="0" smtClean="0"/>
                        <a:t> 3.86, </a:t>
                      </a:r>
                      <a:r>
                        <a:rPr lang="en-US" b="0" i="1" baseline="0" dirty="0" smtClean="0"/>
                        <a:t>M</a:t>
                      </a:r>
                      <a:r>
                        <a:rPr lang="en-US" b="0" baseline="0" dirty="0" smtClean="0"/>
                        <a:t>: </a:t>
                      </a:r>
                      <a:r>
                        <a:rPr lang="en-US" b="0" baseline="0" dirty="0" smtClean="0"/>
                        <a:t>5</a:t>
                      </a:r>
                      <a:endParaRPr lang="en-US" b="0" dirty="0"/>
                    </a:p>
                  </a:txBody>
                  <a:tcPr/>
                </a:tc>
              </a:tr>
              <a:tr h="640080">
                <a:tc>
                  <a:txBody>
                    <a:bodyPr/>
                    <a:lstStyle/>
                    <a:p>
                      <a:r>
                        <a:rPr lang="en-US" b="1" dirty="0" smtClean="0"/>
                        <a:t>Attendee-Sourcing </a:t>
                      </a:r>
                    </a:p>
                  </a:txBody>
                  <a:tcPr/>
                </a:tc>
                <a:tc>
                  <a:txBody>
                    <a:bodyPr/>
                    <a:lstStyle/>
                    <a:p>
                      <a:r>
                        <a:rPr lang="en-US" dirty="0" smtClean="0"/>
                        <a:t>347</a:t>
                      </a:r>
                      <a:endParaRPr lang="en-US" dirty="0"/>
                    </a:p>
                  </a:txBody>
                  <a:tcPr/>
                </a:tc>
                <a:tc>
                  <a:txBody>
                    <a:bodyPr/>
                    <a:lstStyle/>
                    <a:p>
                      <a:r>
                        <a:rPr lang="en-US" dirty="0" smtClean="0"/>
                        <a:t>7, 228</a:t>
                      </a:r>
                      <a:endParaRPr lang="en-US" dirty="0"/>
                    </a:p>
                  </a:txBody>
                  <a:tcPr/>
                </a:tc>
                <a:tc>
                  <a:txBody>
                    <a:bodyPr/>
                    <a:lstStyle/>
                    <a:p>
                      <a:r>
                        <a:rPr lang="en-US" dirty="0" smtClean="0"/>
                        <a:t>98.98%</a:t>
                      </a:r>
                      <a:endParaRPr lang="en-US" dirty="0"/>
                    </a:p>
                  </a:txBody>
                  <a:tcPr/>
                </a:tc>
                <a:tc>
                  <a:txBody>
                    <a:bodyPr/>
                    <a:lstStyle/>
                    <a:p>
                      <a:r>
                        <a:rPr lang="en-US" b="0" i="1" dirty="0" smtClean="0"/>
                        <a:t>μ: </a:t>
                      </a:r>
                      <a:r>
                        <a:rPr lang="en-US" b="0" dirty="0" smtClean="0"/>
                        <a:t>20.83, </a:t>
                      </a:r>
                      <a:r>
                        <a:rPr lang="en-US" b="0" i="1" dirty="0" smtClean="0"/>
                        <a:t>σ</a:t>
                      </a:r>
                      <a:r>
                        <a:rPr lang="en-US" b="0" i="1" baseline="30000" dirty="0" smtClean="0"/>
                        <a:t>2</a:t>
                      </a:r>
                      <a:r>
                        <a:rPr lang="en-US" b="0" i="1" dirty="0" smtClean="0"/>
                        <a:t>:</a:t>
                      </a:r>
                      <a:r>
                        <a:rPr lang="en-US" b="0" i="1" baseline="0" dirty="0" smtClean="0"/>
                        <a:t> </a:t>
                      </a:r>
                      <a:r>
                        <a:rPr lang="en-US" b="0" baseline="0" dirty="0" smtClean="0"/>
                        <a:t>21.47, </a:t>
                      </a:r>
                      <a:r>
                        <a:rPr lang="en-US" b="0" i="1" dirty="0" smtClean="0"/>
                        <a:t>M:</a:t>
                      </a:r>
                      <a:r>
                        <a:rPr lang="en-US" b="0" baseline="0" dirty="0" smtClean="0"/>
                        <a:t> </a:t>
                      </a:r>
                      <a:r>
                        <a:rPr lang="en-US" b="0" baseline="0" dirty="0" smtClean="0"/>
                        <a:t>14</a:t>
                      </a:r>
                      <a:endParaRPr lang="en-US" b="0" dirty="0"/>
                    </a:p>
                  </a:txBody>
                  <a:tcPr/>
                </a:tc>
              </a:tr>
            </a:tbl>
          </a:graphicData>
        </a:graphic>
      </p:graphicFrame>
    </p:spTree>
    <p:extLst>
      <p:ext uri="{BB962C8B-B14F-4D97-AF65-F5344CB8AC3E}">
        <p14:creationId xmlns:p14="http://schemas.microsoft.com/office/powerpoint/2010/main" val="1601438023"/>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E46C0A"/>
                </a:solidFill>
              </a:rPr>
              <a:t>Paper Similarity Capture</a:t>
            </a:r>
            <a:endParaRPr lang="en-US" dirty="0">
              <a:solidFill>
                <a:srgbClr val="E46C0A"/>
              </a:solidFill>
            </a:endParaRPr>
          </a:p>
        </p:txBody>
      </p:sp>
      <p:sp>
        <p:nvSpPr>
          <p:cNvPr id="3" name="Content Placeholder 2"/>
          <p:cNvSpPr>
            <a:spLocks noGrp="1"/>
          </p:cNvSpPr>
          <p:nvPr>
            <p:ph idx="1"/>
          </p:nvPr>
        </p:nvSpPr>
        <p:spPr>
          <a:xfrm>
            <a:off x="603250" y="1438275"/>
            <a:ext cx="8229600" cy="4525963"/>
          </a:xfrm>
        </p:spPr>
        <p:txBody>
          <a:bodyPr>
            <a:normAutofit fontScale="77500" lnSpcReduction="20000"/>
          </a:bodyPr>
          <a:lstStyle/>
          <a:p>
            <a:pPr marL="457200" lvl="1" indent="0">
              <a:buNone/>
            </a:pPr>
            <a:endParaRPr lang="en-US" dirty="0" smtClean="0">
              <a:solidFill>
                <a:schemeClr val="bg2">
                  <a:lumMod val="40000"/>
                  <a:lumOff val="60000"/>
                </a:schemeClr>
              </a:solidFill>
            </a:endParaRPr>
          </a:p>
          <a:p>
            <a:r>
              <a:rPr lang="en-US" dirty="0">
                <a:solidFill>
                  <a:schemeClr val="accent6">
                    <a:lumMod val="75000"/>
                  </a:schemeClr>
                </a:solidFill>
              </a:rPr>
              <a:t>0</a:t>
            </a:r>
            <a:r>
              <a:rPr lang="en-US" dirty="0" smtClean="0">
                <a:solidFill>
                  <a:schemeClr val="accent6">
                    <a:lumMod val="75000"/>
                  </a:schemeClr>
                </a:solidFill>
              </a:rPr>
              <a:t> </a:t>
            </a:r>
            <a:r>
              <a:rPr lang="en-US" dirty="0" smtClean="0">
                <a:solidFill>
                  <a:schemeClr val="accent6">
                    <a:lumMod val="75000"/>
                  </a:schemeClr>
                </a:solidFill>
              </a:rPr>
              <a:t>pair</a:t>
            </a:r>
          </a:p>
          <a:p>
            <a:pPr lvl="1"/>
            <a:r>
              <a:rPr lang="en-US" dirty="0">
                <a:solidFill>
                  <a:schemeClr val="bg2">
                    <a:lumMod val="40000"/>
                    <a:lumOff val="60000"/>
                  </a:schemeClr>
                </a:solidFill>
              </a:rPr>
              <a:t>Author-Sourcing: Strong </a:t>
            </a:r>
            <a:r>
              <a:rPr lang="en-US" dirty="0" smtClean="0">
                <a:solidFill>
                  <a:schemeClr val="bg2">
                    <a:lumMod val="40000"/>
                    <a:lumOff val="60000"/>
                  </a:schemeClr>
                </a:solidFill>
              </a:rPr>
              <a:t>Similarity.</a:t>
            </a:r>
            <a:endParaRPr lang="en-US" dirty="0" smtClean="0">
              <a:solidFill>
                <a:schemeClr val="bg2">
                  <a:lumMod val="40000"/>
                  <a:lumOff val="60000"/>
                </a:schemeClr>
              </a:solidFill>
            </a:endParaRPr>
          </a:p>
          <a:p>
            <a:pPr lvl="1"/>
            <a:r>
              <a:rPr lang="en-US" dirty="0" smtClean="0">
                <a:solidFill>
                  <a:schemeClr val="bg2">
                    <a:lumMod val="40000"/>
                    <a:lumOff val="60000"/>
                  </a:schemeClr>
                </a:solidFill>
              </a:rPr>
              <a:t>Attendee</a:t>
            </a:r>
            <a:r>
              <a:rPr lang="en-US" dirty="0" smtClean="0">
                <a:solidFill>
                  <a:schemeClr val="bg2">
                    <a:lumMod val="40000"/>
                    <a:lumOff val="60000"/>
                  </a:schemeClr>
                </a:solidFill>
              </a:rPr>
              <a:t>-</a:t>
            </a:r>
            <a:r>
              <a:rPr lang="en-US" dirty="0" smtClean="0">
                <a:solidFill>
                  <a:schemeClr val="bg2">
                    <a:lumMod val="40000"/>
                    <a:lumOff val="60000"/>
                  </a:schemeClr>
                </a:solidFill>
              </a:rPr>
              <a:t>Sourcing: Weak </a:t>
            </a:r>
            <a:r>
              <a:rPr lang="en-US" dirty="0" smtClean="0">
                <a:solidFill>
                  <a:schemeClr val="bg2">
                    <a:lumMod val="40000"/>
                    <a:lumOff val="60000"/>
                  </a:schemeClr>
                </a:solidFill>
              </a:rPr>
              <a:t>or </a:t>
            </a:r>
            <a:r>
              <a:rPr lang="en-US" dirty="0" smtClean="0">
                <a:solidFill>
                  <a:schemeClr val="bg2">
                    <a:lumMod val="40000"/>
                    <a:lumOff val="60000"/>
                  </a:schemeClr>
                </a:solidFill>
              </a:rPr>
              <a:t>No Similarity</a:t>
            </a:r>
          </a:p>
          <a:p>
            <a:pPr lvl="1"/>
            <a:endParaRPr lang="en-US" dirty="0" smtClean="0">
              <a:solidFill>
                <a:schemeClr val="bg2">
                  <a:lumMod val="40000"/>
                  <a:lumOff val="60000"/>
                </a:schemeClr>
              </a:solidFill>
            </a:endParaRPr>
          </a:p>
          <a:p>
            <a:r>
              <a:rPr lang="en-US" dirty="0" smtClean="0">
                <a:solidFill>
                  <a:srgbClr val="E46C0A"/>
                </a:solidFill>
              </a:rPr>
              <a:t>402 </a:t>
            </a:r>
            <a:r>
              <a:rPr lang="en-US" dirty="0" smtClean="0">
                <a:solidFill>
                  <a:srgbClr val="E46C0A"/>
                </a:solidFill>
              </a:rPr>
              <a:t>pairs:</a:t>
            </a:r>
          </a:p>
          <a:p>
            <a:pPr lvl="1"/>
            <a:r>
              <a:rPr lang="en-US" dirty="0" smtClean="0">
                <a:solidFill>
                  <a:schemeClr val="bg2">
                    <a:lumMod val="40000"/>
                    <a:lumOff val="60000"/>
                  </a:schemeClr>
                </a:solidFill>
              </a:rPr>
              <a:t>Author</a:t>
            </a:r>
            <a:r>
              <a:rPr lang="en-US" dirty="0" smtClean="0">
                <a:solidFill>
                  <a:schemeClr val="bg2">
                    <a:lumMod val="40000"/>
                    <a:lumOff val="60000"/>
                  </a:schemeClr>
                </a:solidFill>
              </a:rPr>
              <a:t>-</a:t>
            </a:r>
            <a:r>
              <a:rPr lang="en-US" dirty="0" smtClean="0">
                <a:solidFill>
                  <a:schemeClr val="bg2">
                    <a:lumMod val="40000"/>
                    <a:lumOff val="60000"/>
                  </a:schemeClr>
                </a:solidFill>
              </a:rPr>
              <a:t>Sourcing: Weak Similarity</a:t>
            </a:r>
            <a:endParaRPr lang="en-US" dirty="0">
              <a:solidFill>
                <a:schemeClr val="bg2">
                  <a:lumMod val="40000"/>
                  <a:lumOff val="60000"/>
                </a:schemeClr>
              </a:solidFill>
            </a:endParaRPr>
          </a:p>
          <a:p>
            <a:pPr lvl="1"/>
            <a:r>
              <a:rPr lang="en-US" dirty="0" smtClean="0">
                <a:solidFill>
                  <a:schemeClr val="bg2">
                    <a:lumMod val="40000"/>
                    <a:lumOff val="60000"/>
                  </a:schemeClr>
                </a:solidFill>
              </a:rPr>
              <a:t>Attendee</a:t>
            </a:r>
            <a:r>
              <a:rPr lang="en-US" dirty="0">
                <a:solidFill>
                  <a:schemeClr val="bg2">
                    <a:lumMod val="40000"/>
                    <a:lumOff val="60000"/>
                  </a:schemeClr>
                </a:solidFill>
              </a:rPr>
              <a:t>-</a:t>
            </a:r>
            <a:r>
              <a:rPr lang="en-US" dirty="0" smtClean="0">
                <a:solidFill>
                  <a:schemeClr val="bg2">
                    <a:lumMod val="40000"/>
                    <a:lumOff val="60000"/>
                  </a:schemeClr>
                </a:solidFill>
              </a:rPr>
              <a:t>Sourcing: Strong </a:t>
            </a:r>
            <a:r>
              <a:rPr lang="en-US" dirty="0">
                <a:solidFill>
                  <a:schemeClr val="bg2">
                    <a:lumMod val="40000"/>
                    <a:lumOff val="60000"/>
                  </a:schemeClr>
                </a:solidFill>
              </a:rPr>
              <a:t>S</a:t>
            </a:r>
            <a:r>
              <a:rPr lang="en-US" dirty="0" smtClean="0">
                <a:solidFill>
                  <a:schemeClr val="bg2">
                    <a:lumMod val="40000"/>
                    <a:lumOff val="60000"/>
                  </a:schemeClr>
                </a:solidFill>
              </a:rPr>
              <a:t>imilarity</a:t>
            </a:r>
            <a:r>
              <a:rPr lang="en-US" dirty="0" smtClean="0">
                <a:solidFill>
                  <a:schemeClr val="bg2">
                    <a:lumMod val="40000"/>
                    <a:lumOff val="60000"/>
                  </a:schemeClr>
                </a:solidFill>
              </a:rPr>
              <a:t>.</a:t>
            </a:r>
          </a:p>
          <a:p>
            <a:pPr lvl="1"/>
            <a:endParaRPr lang="en-US" dirty="0" smtClean="0">
              <a:solidFill>
                <a:schemeClr val="bg2">
                  <a:lumMod val="40000"/>
                  <a:lumOff val="60000"/>
                </a:schemeClr>
              </a:solidFill>
            </a:endParaRPr>
          </a:p>
          <a:p>
            <a:r>
              <a:rPr lang="en-US" dirty="0" smtClean="0">
                <a:solidFill>
                  <a:srgbClr val="E46C0A"/>
                </a:solidFill>
              </a:rPr>
              <a:t>150 </a:t>
            </a:r>
            <a:r>
              <a:rPr lang="en-US" dirty="0" smtClean="0">
                <a:solidFill>
                  <a:srgbClr val="E46C0A"/>
                </a:solidFill>
              </a:rPr>
              <a:t>pairs:</a:t>
            </a:r>
          </a:p>
          <a:p>
            <a:pPr lvl="1"/>
            <a:r>
              <a:rPr lang="en-US" dirty="0" smtClean="0">
                <a:solidFill>
                  <a:schemeClr val="bg2">
                    <a:lumMod val="40000"/>
                    <a:lumOff val="60000"/>
                  </a:schemeClr>
                </a:solidFill>
              </a:rPr>
              <a:t>Author</a:t>
            </a:r>
            <a:r>
              <a:rPr lang="en-US" dirty="0" smtClean="0">
                <a:solidFill>
                  <a:schemeClr val="bg2">
                    <a:lumMod val="40000"/>
                    <a:lumOff val="60000"/>
                  </a:schemeClr>
                </a:solidFill>
              </a:rPr>
              <a:t>-</a:t>
            </a:r>
            <a:r>
              <a:rPr lang="en-US" dirty="0" smtClean="0">
                <a:solidFill>
                  <a:schemeClr val="bg2">
                    <a:lumMod val="40000"/>
                    <a:lumOff val="60000"/>
                  </a:schemeClr>
                </a:solidFill>
              </a:rPr>
              <a:t>Sourcing: No </a:t>
            </a:r>
            <a:r>
              <a:rPr lang="en-US" dirty="0">
                <a:solidFill>
                  <a:schemeClr val="bg2">
                    <a:lumMod val="40000"/>
                    <a:lumOff val="60000"/>
                  </a:schemeClr>
                </a:solidFill>
              </a:rPr>
              <a:t>S</a:t>
            </a:r>
            <a:r>
              <a:rPr lang="en-US" dirty="0" smtClean="0">
                <a:solidFill>
                  <a:schemeClr val="bg2">
                    <a:lumMod val="40000"/>
                    <a:lumOff val="60000"/>
                  </a:schemeClr>
                </a:solidFill>
              </a:rPr>
              <a:t>imilarity </a:t>
            </a:r>
            <a:r>
              <a:rPr lang="en-US" dirty="0" smtClean="0">
                <a:solidFill>
                  <a:srgbClr val="E46C0A"/>
                </a:solidFill>
              </a:rPr>
              <a:t>(missed)</a:t>
            </a:r>
          </a:p>
          <a:p>
            <a:pPr lvl="1"/>
            <a:r>
              <a:rPr lang="en-US" dirty="0">
                <a:solidFill>
                  <a:schemeClr val="bg2">
                    <a:lumMod val="40000"/>
                    <a:lumOff val="60000"/>
                  </a:schemeClr>
                </a:solidFill>
              </a:rPr>
              <a:t>A</a:t>
            </a:r>
            <a:r>
              <a:rPr lang="en-US" dirty="0" smtClean="0">
                <a:solidFill>
                  <a:schemeClr val="bg2">
                    <a:lumMod val="40000"/>
                    <a:lumOff val="60000"/>
                  </a:schemeClr>
                </a:solidFill>
              </a:rPr>
              <a:t>ttendee-Sourcing: Strong </a:t>
            </a:r>
            <a:r>
              <a:rPr lang="en-US" dirty="0" smtClean="0">
                <a:solidFill>
                  <a:schemeClr val="bg2">
                    <a:lumMod val="40000"/>
                    <a:lumOff val="60000"/>
                  </a:schemeClr>
                </a:solidFill>
              </a:rPr>
              <a:t>S</a:t>
            </a:r>
            <a:r>
              <a:rPr lang="en-US" dirty="0" smtClean="0">
                <a:solidFill>
                  <a:schemeClr val="bg2">
                    <a:lumMod val="40000"/>
                    <a:lumOff val="60000"/>
                  </a:schemeClr>
                </a:solidFill>
              </a:rPr>
              <a:t>imilarity </a:t>
            </a:r>
            <a:r>
              <a:rPr lang="en-US" dirty="0" smtClean="0">
                <a:solidFill>
                  <a:srgbClr val="E46C0A"/>
                </a:solidFill>
              </a:rPr>
              <a:t>(discovered)</a:t>
            </a:r>
            <a:r>
              <a:rPr lang="en-US" dirty="0" smtClean="0">
                <a:solidFill>
                  <a:schemeClr val="bg2">
                    <a:lumMod val="40000"/>
                    <a:lumOff val="60000"/>
                  </a:schemeClr>
                </a:solidFill>
              </a:rPr>
              <a:t>.</a:t>
            </a:r>
            <a:endParaRPr lang="en-US" dirty="0">
              <a:solidFill>
                <a:schemeClr val="bg2">
                  <a:lumMod val="40000"/>
                  <a:lumOff val="60000"/>
                </a:schemeClr>
              </a:solidFill>
            </a:endParaRPr>
          </a:p>
        </p:txBody>
      </p:sp>
      <p:sp>
        <p:nvSpPr>
          <p:cNvPr id="4" name="Slide Number Placeholder 3"/>
          <p:cNvSpPr>
            <a:spLocks noGrp="1"/>
          </p:cNvSpPr>
          <p:nvPr>
            <p:ph type="sldNum" sz="quarter" idx="12"/>
          </p:nvPr>
        </p:nvSpPr>
        <p:spPr/>
        <p:txBody>
          <a:bodyPr/>
          <a:lstStyle/>
          <a:p>
            <a:fld id="{3124A561-1E2C-B64F-BC60-7F57E6A3232D}" type="slidenum">
              <a:rPr lang="en-US" smtClean="0"/>
              <a:t>22</a:t>
            </a:fld>
            <a:endParaRPr lang="en-US"/>
          </a:p>
        </p:txBody>
      </p:sp>
    </p:spTree>
    <p:extLst>
      <p:ext uri="{BB962C8B-B14F-4D97-AF65-F5344CB8AC3E}">
        <p14:creationId xmlns:p14="http://schemas.microsoft.com/office/powerpoint/2010/main" val="3804972695"/>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E46C0A"/>
                </a:solidFill>
              </a:rPr>
              <a:t>Using Attendee-Souring Data for </a:t>
            </a:r>
            <a:br>
              <a:rPr lang="en-US" dirty="0" smtClean="0">
                <a:solidFill>
                  <a:srgbClr val="E46C0A"/>
                </a:solidFill>
              </a:rPr>
            </a:br>
            <a:r>
              <a:rPr lang="en-US" dirty="0" smtClean="0">
                <a:solidFill>
                  <a:srgbClr val="E46C0A"/>
                </a:solidFill>
              </a:rPr>
              <a:t>Scheduling</a:t>
            </a:r>
            <a:endParaRPr lang="en-US" dirty="0">
              <a:solidFill>
                <a:srgbClr val="E46C0A"/>
              </a:solidFill>
            </a:endParaRPr>
          </a:p>
        </p:txBody>
      </p:sp>
      <p:sp>
        <p:nvSpPr>
          <p:cNvPr id="3" name="Content Placeholder 2"/>
          <p:cNvSpPr>
            <a:spLocks noGrp="1"/>
          </p:cNvSpPr>
          <p:nvPr>
            <p:ph idx="1"/>
          </p:nvPr>
        </p:nvSpPr>
        <p:spPr/>
        <p:txBody>
          <a:bodyPr>
            <a:normAutofit/>
          </a:bodyPr>
          <a:lstStyle/>
          <a:p>
            <a:r>
              <a:rPr lang="en-US" dirty="0" smtClean="0">
                <a:solidFill>
                  <a:srgbClr val="8EB4E3"/>
                </a:solidFill>
              </a:rPr>
              <a:t>Create </a:t>
            </a:r>
            <a:r>
              <a:rPr lang="en-US" dirty="0" smtClean="0">
                <a:solidFill>
                  <a:srgbClr val="8EB4E3"/>
                </a:solidFill>
              </a:rPr>
              <a:t>Sessions</a:t>
            </a:r>
          </a:p>
          <a:p>
            <a:pPr lvl="1"/>
            <a:r>
              <a:rPr lang="en-US" dirty="0" smtClean="0">
                <a:solidFill>
                  <a:srgbClr val="8EB4E3"/>
                </a:solidFill>
              </a:rPr>
              <a:t>a </a:t>
            </a:r>
            <a:r>
              <a:rPr lang="en-US" dirty="0">
                <a:solidFill>
                  <a:srgbClr val="8EB4E3"/>
                </a:solidFill>
              </a:rPr>
              <a:t>set of papers a lot of attendees want to </a:t>
            </a:r>
            <a:r>
              <a:rPr lang="en-US" dirty="0" smtClean="0">
                <a:solidFill>
                  <a:srgbClr val="8EB4E3"/>
                </a:solidFill>
              </a:rPr>
              <a:t>see - same </a:t>
            </a:r>
            <a:r>
              <a:rPr lang="en-US" dirty="0" smtClean="0">
                <a:solidFill>
                  <a:srgbClr val="8EB4E3"/>
                </a:solidFill>
              </a:rPr>
              <a:t>session.</a:t>
            </a:r>
          </a:p>
          <a:p>
            <a:pPr lvl="1"/>
            <a:r>
              <a:rPr lang="en-US" dirty="0" smtClean="0">
                <a:solidFill>
                  <a:srgbClr val="8EB4E3"/>
                </a:solidFill>
              </a:rPr>
              <a:t>create </a:t>
            </a:r>
            <a:r>
              <a:rPr lang="en-US" dirty="0">
                <a:solidFill>
                  <a:srgbClr val="8EB4E3"/>
                </a:solidFill>
              </a:rPr>
              <a:t>clusters based on </a:t>
            </a:r>
            <a:r>
              <a:rPr lang="en-US" dirty="0" smtClean="0">
                <a:solidFill>
                  <a:srgbClr val="8EB4E3"/>
                </a:solidFill>
              </a:rPr>
              <a:t>papers’ similarity</a:t>
            </a:r>
            <a:endParaRPr lang="en-US" dirty="0" smtClean="0">
              <a:solidFill>
                <a:srgbClr val="8EB4E3"/>
              </a:solidFill>
            </a:endParaRPr>
          </a:p>
          <a:p>
            <a:endParaRPr lang="en-US" dirty="0" smtClean="0">
              <a:solidFill>
                <a:srgbClr val="8EB4E3"/>
              </a:solidFill>
            </a:endParaRPr>
          </a:p>
          <a:p>
            <a:r>
              <a:rPr lang="en-US" dirty="0" smtClean="0">
                <a:solidFill>
                  <a:srgbClr val="8EB4E3"/>
                </a:solidFill>
              </a:rPr>
              <a:t>Reduce </a:t>
            </a:r>
            <a:r>
              <a:rPr lang="en-US" dirty="0">
                <a:solidFill>
                  <a:srgbClr val="8EB4E3"/>
                </a:solidFill>
              </a:rPr>
              <a:t>Conflicts.</a:t>
            </a:r>
          </a:p>
          <a:p>
            <a:pPr lvl="1"/>
            <a:r>
              <a:rPr lang="en-US" dirty="0" smtClean="0">
                <a:solidFill>
                  <a:srgbClr val="8EB4E3"/>
                </a:solidFill>
              </a:rPr>
              <a:t>papers </a:t>
            </a:r>
            <a:r>
              <a:rPr lang="en-US" dirty="0">
                <a:solidFill>
                  <a:srgbClr val="8EB4E3"/>
                </a:solidFill>
              </a:rPr>
              <a:t>many attendees want to see: don’t schedule at the same time</a:t>
            </a:r>
          </a:p>
          <a:p>
            <a:pPr marL="457200" lvl="1" indent="0">
              <a:buNone/>
            </a:pPr>
            <a:endParaRPr lang="en-US" dirty="0" smtClean="0">
              <a:solidFill>
                <a:srgbClr val="8EB4E3"/>
              </a:solidFill>
            </a:endParaRPr>
          </a:p>
          <a:p>
            <a:pPr marL="0" indent="0">
              <a:buNone/>
            </a:pPr>
            <a:endParaRPr lang="en-US" dirty="0" smtClean="0">
              <a:solidFill>
                <a:srgbClr val="8EB4E3"/>
              </a:solidFill>
            </a:endParaRPr>
          </a:p>
        </p:txBody>
      </p:sp>
      <p:sp>
        <p:nvSpPr>
          <p:cNvPr id="4" name="Slide Number Placeholder 3"/>
          <p:cNvSpPr>
            <a:spLocks noGrp="1"/>
          </p:cNvSpPr>
          <p:nvPr>
            <p:ph type="sldNum" sz="quarter" idx="12"/>
          </p:nvPr>
        </p:nvSpPr>
        <p:spPr/>
        <p:txBody>
          <a:bodyPr/>
          <a:lstStyle/>
          <a:p>
            <a:fld id="{3124A561-1E2C-B64F-BC60-7F57E6A3232D}" type="slidenum">
              <a:rPr lang="en-US" smtClean="0"/>
              <a:t>23</a:t>
            </a:fld>
            <a:endParaRPr lang="en-US"/>
          </a:p>
        </p:txBody>
      </p:sp>
    </p:spTree>
    <p:extLst>
      <p:ext uri="{BB962C8B-B14F-4D97-AF65-F5344CB8AC3E}">
        <p14:creationId xmlns:p14="http://schemas.microsoft.com/office/powerpoint/2010/main" val="159337765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124A561-1E2C-B64F-BC60-7F57E6A3232D}" type="slidenum">
              <a:rPr lang="en-US" smtClean="0"/>
              <a:t>24</a:t>
            </a:fld>
            <a:endParaRPr lang="en-US"/>
          </a:p>
        </p:txBody>
      </p:sp>
      <p:pic>
        <p:nvPicPr>
          <p:cNvPr id="5" name="Picture 4" descr="confer-community-view-1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0" y="0"/>
            <a:ext cx="7228974" cy="6858000"/>
          </a:xfrm>
          <a:prstGeom prst="rect">
            <a:avLst/>
          </a:prstGeom>
        </p:spPr>
      </p:pic>
    </p:spTree>
    <p:extLst>
      <p:ext uri="{BB962C8B-B14F-4D97-AF65-F5344CB8AC3E}">
        <p14:creationId xmlns:p14="http://schemas.microsoft.com/office/powerpoint/2010/main" val="374342023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124A561-1E2C-B64F-BC60-7F57E6A3232D}" type="slidenum">
              <a:rPr lang="en-US" smtClean="0"/>
              <a:t>25</a:t>
            </a:fld>
            <a:endParaRPr lang="en-US"/>
          </a:p>
        </p:txBody>
      </p:sp>
      <p:pic>
        <p:nvPicPr>
          <p:cNvPr id="5" name="Picture 4" descr="chi2013-community-view-1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700" y="0"/>
            <a:ext cx="7839205" cy="6858000"/>
          </a:xfrm>
          <a:prstGeom prst="rect">
            <a:avLst/>
          </a:prstGeom>
        </p:spPr>
      </p:pic>
    </p:spTree>
    <p:extLst>
      <p:ext uri="{BB962C8B-B14F-4D97-AF65-F5344CB8AC3E}">
        <p14:creationId xmlns:p14="http://schemas.microsoft.com/office/powerpoint/2010/main" val="928531604"/>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E46C0A"/>
                </a:solidFill>
              </a:rPr>
              <a:t>Using Attendee-Souring Data beyond </a:t>
            </a:r>
            <a:br>
              <a:rPr lang="en-US" dirty="0" smtClean="0">
                <a:solidFill>
                  <a:srgbClr val="E46C0A"/>
                </a:solidFill>
              </a:rPr>
            </a:br>
            <a:r>
              <a:rPr lang="en-US" dirty="0" smtClean="0">
                <a:solidFill>
                  <a:srgbClr val="E46C0A"/>
                </a:solidFill>
              </a:rPr>
              <a:t>Scheduling</a:t>
            </a:r>
            <a:endParaRPr lang="en-US" dirty="0">
              <a:solidFill>
                <a:srgbClr val="E46C0A"/>
              </a:solidFill>
            </a:endParaRPr>
          </a:p>
        </p:txBody>
      </p:sp>
      <p:sp>
        <p:nvSpPr>
          <p:cNvPr id="3" name="Content Placeholder 2"/>
          <p:cNvSpPr>
            <a:spLocks noGrp="1"/>
          </p:cNvSpPr>
          <p:nvPr>
            <p:ph idx="1"/>
          </p:nvPr>
        </p:nvSpPr>
        <p:spPr/>
        <p:txBody>
          <a:bodyPr>
            <a:normAutofit/>
          </a:bodyPr>
          <a:lstStyle/>
          <a:p>
            <a:r>
              <a:rPr lang="en-US" dirty="0" smtClean="0">
                <a:solidFill>
                  <a:srgbClr val="8EB4E3"/>
                </a:solidFill>
              </a:rPr>
              <a:t>Rooms</a:t>
            </a:r>
          </a:p>
          <a:p>
            <a:pPr lvl="1"/>
            <a:r>
              <a:rPr lang="en-US" dirty="0" smtClean="0">
                <a:solidFill>
                  <a:srgbClr val="8EB4E3"/>
                </a:solidFill>
              </a:rPr>
              <a:t>put popular papers in bigger rooms</a:t>
            </a:r>
          </a:p>
          <a:p>
            <a:endParaRPr lang="en-US" dirty="0" smtClean="0">
              <a:solidFill>
                <a:srgbClr val="8EB4E3"/>
              </a:solidFill>
            </a:endParaRPr>
          </a:p>
          <a:p>
            <a:r>
              <a:rPr lang="en-US" dirty="0">
                <a:solidFill>
                  <a:srgbClr val="8EB4E3"/>
                </a:solidFill>
              </a:rPr>
              <a:t>K</a:t>
            </a:r>
            <a:r>
              <a:rPr lang="en-US" dirty="0" smtClean="0">
                <a:solidFill>
                  <a:srgbClr val="8EB4E3"/>
                </a:solidFill>
              </a:rPr>
              <a:t>eynote speakers, panels, </a:t>
            </a:r>
            <a:r>
              <a:rPr lang="en-US" dirty="0" smtClean="0">
                <a:solidFill>
                  <a:srgbClr val="8EB4E3"/>
                </a:solidFill>
              </a:rPr>
              <a:t>workshops, etc.</a:t>
            </a:r>
          </a:p>
          <a:p>
            <a:endParaRPr lang="en-US" dirty="0" smtClean="0">
              <a:solidFill>
                <a:srgbClr val="8EB4E3"/>
              </a:solidFill>
            </a:endParaRPr>
          </a:p>
          <a:p>
            <a:r>
              <a:rPr lang="en-US" dirty="0" smtClean="0">
                <a:solidFill>
                  <a:srgbClr val="8EB4E3"/>
                </a:solidFill>
              </a:rPr>
              <a:t>Understand </a:t>
            </a:r>
            <a:r>
              <a:rPr lang="en-US" dirty="0" smtClean="0">
                <a:solidFill>
                  <a:srgbClr val="8EB4E3"/>
                </a:solidFill>
              </a:rPr>
              <a:t>trends, community network, etc.</a:t>
            </a:r>
            <a:endParaRPr lang="en-US" dirty="0">
              <a:solidFill>
                <a:srgbClr val="8EB4E3"/>
              </a:solidFill>
            </a:endParaRPr>
          </a:p>
        </p:txBody>
      </p:sp>
      <p:sp>
        <p:nvSpPr>
          <p:cNvPr id="4" name="Slide Number Placeholder 3"/>
          <p:cNvSpPr>
            <a:spLocks noGrp="1"/>
          </p:cNvSpPr>
          <p:nvPr>
            <p:ph type="sldNum" sz="quarter" idx="12"/>
          </p:nvPr>
        </p:nvSpPr>
        <p:spPr/>
        <p:txBody>
          <a:bodyPr/>
          <a:lstStyle/>
          <a:p>
            <a:fld id="{3124A561-1E2C-B64F-BC60-7F57E6A3232D}" type="slidenum">
              <a:rPr lang="en-US" smtClean="0"/>
              <a:t>26</a:t>
            </a:fld>
            <a:endParaRPr lang="en-US"/>
          </a:p>
        </p:txBody>
      </p:sp>
    </p:spTree>
    <p:extLst>
      <p:ext uri="{BB962C8B-B14F-4D97-AF65-F5344CB8AC3E}">
        <p14:creationId xmlns:p14="http://schemas.microsoft.com/office/powerpoint/2010/main" val="565436919"/>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417638"/>
          </a:xfrm>
        </p:spPr>
        <p:txBody>
          <a:bodyPr>
            <a:normAutofit fontScale="90000"/>
          </a:bodyPr>
          <a:lstStyle/>
          <a:p>
            <a:r>
              <a:rPr lang="en-US" dirty="0" smtClean="0">
                <a:solidFill>
                  <a:srgbClr val="E46C0A"/>
                </a:solidFill>
              </a:rPr>
              <a:t>Author-Sourcing vs. Attendee-</a:t>
            </a:r>
            <a:r>
              <a:rPr lang="en-US" dirty="0">
                <a:solidFill>
                  <a:srgbClr val="E46C0A"/>
                </a:solidFill>
              </a:rPr>
              <a:t>Sourcing</a:t>
            </a:r>
            <a:br>
              <a:rPr lang="en-US" dirty="0">
                <a:solidFill>
                  <a:srgbClr val="E46C0A"/>
                </a:solidFill>
              </a:rPr>
            </a:br>
            <a:r>
              <a:rPr lang="en-US" dirty="0">
                <a:solidFill>
                  <a:srgbClr val="E46C0A"/>
                </a:solidFill>
              </a:rPr>
              <a:t>Nature of Data </a:t>
            </a:r>
          </a:p>
        </p:txBody>
      </p:sp>
      <p:sp>
        <p:nvSpPr>
          <p:cNvPr id="3" name="Content Placeholder 2"/>
          <p:cNvSpPr>
            <a:spLocks noGrp="1"/>
          </p:cNvSpPr>
          <p:nvPr>
            <p:ph idx="1"/>
          </p:nvPr>
        </p:nvSpPr>
        <p:spPr>
          <a:xfrm>
            <a:off x="190500" y="1600200"/>
            <a:ext cx="8667750" cy="4961467"/>
          </a:xfrm>
        </p:spPr>
        <p:txBody>
          <a:bodyPr>
            <a:normAutofit/>
          </a:bodyPr>
          <a:lstStyle/>
          <a:p>
            <a:r>
              <a:rPr lang="en-US" dirty="0" smtClean="0">
                <a:solidFill>
                  <a:srgbClr val="8EB4E3"/>
                </a:solidFill>
              </a:rPr>
              <a:t>Author</a:t>
            </a:r>
            <a:r>
              <a:rPr lang="en-US" dirty="0" smtClean="0">
                <a:solidFill>
                  <a:srgbClr val="8EB4E3"/>
                </a:solidFill>
              </a:rPr>
              <a:t>-Sourcing:</a:t>
            </a:r>
          </a:p>
          <a:p>
            <a:pPr lvl="1"/>
            <a:r>
              <a:rPr lang="en-US" dirty="0" smtClean="0">
                <a:solidFill>
                  <a:srgbClr val="8EB4E3"/>
                </a:solidFill>
              </a:rPr>
              <a:t>personal biases: my paper in a good </a:t>
            </a:r>
            <a:r>
              <a:rPr lang="en-US" dirty="0" smtClean="0">
                <a:solidFill>
                  <a:srgbClr val="8EB4E3"/>
                </a:solidFill>
              </a:rPr>
              <a:t>session</a:t>
            </a:r>
          </a:p>
          <a:p>
            <a:endParaRPr lang="en-US" dirty="0" smtClean="0">
              <a:solidFill>
                <a:srgbClr val="8EB4E3"/>
              </a:solidFill>
            </a:endParaRPr>
          </a:p>
          <a:p>
            <a:r>
              <a:rPr lang="en-US" dirty="0" smtClean="0">
                <a:solidFill>
                  <a:srgbClr val="8EB4E3"/>
                </a:solidFill>
              </a:rPr>
              <a:t>Attendee</a:t>
            </a:r>
            <a:r>
              <a:rPr lang="en-US" dirty="0">
                <a:solidFill>
                  <a:srgbClr val="8EB4E3"/>
                </a:solidFill>
              </a:rPr>
              <a:t>-sourcing</a:t>
            </a:r>
          </a:p>
          <a:p>
            <a:pPr lvl="1"/>
            <a:r>
              <a:rPr lang="en-US" dirty="0">
                <a:solidFill>
                  <a:srgbClr val="8EB4E3"/>
                </a:solidFill>
              </a:rPr>
              <a:t>by-product of a natural exploration by attendees.</a:t>
            </a:r>
          </a:p>
          <a:p>
            <a:pPr lvl="1"/>
            <a:r>
              <a:rPr lang="en-US" dirty="0">
                <a:solidFill>
                  <a:srgbClr val="8EB4E3"/>
                </a:solidFill>
              </a:rPr>
              <a:t>possible bias: social media, popularity</a:t>
            </a:r>
          </a:p>
          <a:p>
            <a:endParaRPr lang="en-US" dirty="0" smtClean="0">
              <a:solidFill>
                <a:srgbClr val="8EB4E3"/>
              </a:solidFill>
            </a:endParaRPr>
          </a:p>
          <a:p>
            <a:pPr marL="0" indent="0">
              <a:buNone/>
            </a:pPr>
            <a:endParaRPr lang="en-US" dirty="0" smtClean="0"/>
          </a:p>
          <a:p>
            <a:pPr marL="0" indent="0">
              <a:buNone/>
            </a:pPr>
            <a:endParaRPr lang="en-US" dirty="0" smtClean="0"/>
          </a:p>
          <a:p>
            <a:endParaRPr lang="en-US" dirty="0" smtClean="0"/>
          </a:p>
          <a:p>
            <a:endParaRPr lang="en-US" dirty="0"/>
          </a:p>
          <a:p>
            <a:endParaRPr lang="en-US" dirty="0"/>
          </a:p>
        </p:txBody>
      </p:sp>
      <p:sp>
        <p:nvSpPr>
          <p:cNvPr id="4" name="Slide Number Placeholder 3"/>
          <p:cNvSpPr>
            <a:spLocks noGrp="1"/>
          </p:cNvSpPr>
          <p:nvPr>
            <p:ph type="sldNum" sz="quarter" idx="12"/>
          </p:nvPr>
        </p:nvSpPr>
        <p:spPr/>
        <p:txBody>
          <a:bodyPr/>
          <a:lstStyle/>
          <a:p>
            <a:fld id="{3124A561-1E2C-B64F-BC60-7F57E6A3232D}" type="slidenum">
              <a:rPr lang="en-US" smtClean="0"/>
              <a:t>27</a:t>
            </a:fld>
            <a:endParaRPr lang="en-US"/>
          </a:p>
        </p:txBody>
      </p:sp>
    </p:spTree>
    <p:extLst>
      <p:ext uri="{BB962C8B-B14F-4D97-AF65-F5344CB8AC3E}">
        <p14:creationId xmlns:p14="http://schemas.microsoft.com/office/powerpoint/2010/main" val="471966563"/>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417638"/>
          </a:xfrm>
        </p:spPr>
        <p:txBody>
          <a:bodyPr>
            <a:normAutofit fontScale="90000"/>
          </a:bodyPr>
          <a:lstStyle/>
          <a:p>
            <a:r>
              <a:rPr lang="en-US" dirty="0" smtClean="0">
                <a:solidFill>
                  <a:srgbClr val="E46C0A"/>
                </a:solidFill>
              </a:rPr>
              <a:t>Author-Sourcing vs. Attendee-</a:t>
            </a:r>
            <a:r>
              <a:rPr lang="en-US" dirty="0">
                <a:solidFill>
                  <a:srgbClr val="E46C0A"/>
                </a:solidFill>
              </a:rPr>
              <a:t>Sourcing</a:t>
            </a:r>
            <a:br>
              <a:rPr lang="en-US" dirty="0">
                <a:solidFill>
                  <a:srgbClr val="E46C0A"/>
                </a:solidFill>
              </a:rPr>
            </a:br>
            <a:r>
              <a:rPr lang="en-US" dirty="0">
                <a:solidFill>
                  <a:srgbClr val="E46C0A"/>
                </a:solidFill>
              </a:rPr>
              <a:t>Nature of Data </a:t>
            </a:r>
          </a:p>
        </p:txBody>
      </p:sp>
      <p:sp>
        <p:nvSpPr>
          <p:cNvPr id="3" name="Content Placeholder 2"/>
          <p:cNvSpPr>
            <a:spLocks noGrp="1"/>
          </p:cNvSpPr>
          <p:nvPr>
            <p:ph idx="1"/>
          </p:nvPr>
        </p:nvSpPr>
        <p:spPr>
          <a:xfrm>
            <a:off x="190500" y="1600200"/>
            <a:ext cx="8667750" cy="4961467"/>
          </a:xfrm>
        </p:spPr>
        <p:txBody>
          <a:bodyPr>
            <a:normAutofit/>
          </a:bodyPr>
          <a:lstStyle/>
          <a:p>
            <a:r>
              <a:rPr lang="en-US" dirty="0" smtClean="0">
                <a:solidFill>
                  <a:srgbClr val="8EB4E3"/>
                </a:solidFill>
              </a:rPr>
              <a:t>Author-Sourcing validates </a:t>
            </a:r>
            <a:r>
              <a:rPr lang="en-US" dirty="0" smtClean="0">
                <a:solidFill>
                  <a:srgbClr val="8EB4E3"/>
                </a:solidFill>
              </a:rPr>
              <a:t>similarity</a:t>
            </a:r>
          </a:p>
          <a:p>
            <a:pPr lvl="1"/>
            <a:r>
              <a:rPr lang="en-US" dirty="0" smtClean="0">
                <a:solidFill>
                  <a:srgbClr val="8EB4E3"/>
                </a:solidFill>
              </a:rPr>
              <a:t>High precision (cost: misses a lot on recall)</a:t>
            </a:r>
            <a:endParaRPr lang="en-US" dirty="0">
              <a:solidFill>
                <a:srgbClr val="8EB4E3"/>
              </a:solidFill>
            </a:endParaRPr>
          </a:p>
          <a:p>
            <a:endParaRPr lang="en-US" dirty="0" smtClean="0">
              <a:solidFill>
                <a:srgbClr val="8EB4E3"/>
              </a:solidFill>
            </a:endParaRPr>
          </a:p>
          <a:p>
            <a:r>
              <a:rPr lang="en-US" dirty="0" smtClean="0">
                <a:solidFill>
                  <a:srgbClr val="8EB4E3"/>
                </a:solidFill>
              </a:rPr>
              <a:t>Attendee</a:t>
            </a:r>
            <a:r>
              <a:rPr lang="en-US" dirty="0" smtClean="0">
                <a:solidFill>
                  <a:srgbClr val="8EB4E3"/>
                </a:solidFill>
              </a:rPr>
              <a:t>-Sourcing discovers similarity</a:t>
            </a:r>
          </a:p>
          <a:p>
            <a:pPr lvl="1"/>
            <a:r>
              <a:rPr lang="en-US" dirty="0" smtClean="0">
                <a:solidFill>
                  <a:srgbClr val="8EB4E3"/>
                </a:solidFill>
              </a:rPr>
              <a:t>High recall (cost: some false positives</a:t>
            </a:r>
            <a:r>
              <a:rPr lang="en-US" dirty="0" smtClean="0">
                <a:solidFill>
                  <a:srgbClr val="8EB4E3"/>
                </a:solidFill>
              </a:rPr>
              <a:t>)</a:t>
            </a:r>
            <a:endParaRPr lang="en-US" dirty="0" smtClean="0">
              <a:solidFill>
                <a:srgbClr val="8EB4E3"/>
              </a:solidFill>
            </a:endParaRPr>
          </a:p>
          <a:p>
            <a:pPr marL="0" indent="0">
              <a:buNone/>
            </a:pPr>
            <a:endParaRPr lang="en-US" dirty="0" smtClean="0"/>
          </a:p>
          <a:p>
            <a:endParaRPr lang="en-US" dirty="0" smtClean="0"/>
          </a:p>
          <a:p>
            <a:endParaRPr lang="en-US" dirty="0"/>
          </a:p>
          <a:p>
            <a:endParaRPr lang="en-US" dirty="0"/>
          </a:p>
        </p:txBody>
      </p:sp>
      <p:sp>
        <p:nvSpPr>
          <p:cNvPr id="4" name="Slide Number Placeholder 3"/>
          <p:cNvSpPr>
            <a:spLocks noGrp="1"/>
          </p:cNvSpPr>
          <p:nvPr>
            <p:ph type="sldNum" sz="quarter" idx="12"/>
          </p:nvPr>
        </p:nvSpPr>
        <p:spPr/>
        <p:txBody>
          <a:bodyPr/>
          <a:lstStyle/>
          <a:p>
            <a:fld id="{3124A561-1E2C-B64F-BC60-7F57E6A3232D}" type="slidenum">
              <a:rPr lang="en-US" smtClean="0"/>
              <a:t>28</a:t>
            </a:fld>
            <a:endParaRPr lang="en-US"/>
          </a:p>
        </p:txBody>
      </p:sp>
    </p:spTree>
    <p:extLst>
      <p:ext uri="{BB962C8B-B14F-4D97-AF65-F5344CB8AC3E}">
        <p14:creationId xmlns:p14="http://schemas.microsoft.com/office/powerpoint/2010/main" val="687519905"/>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E46C0A"/>
                </a:solidFill>
              </a:rPr>
              <a:t>Confer + Cobi</a:t>
            </a:r>
            <a:endParaRPr lang="en-US" dirty="0">
              <a:solidFill>
                <a:srgbClr val="E46C0A"/>
              </a:solidFill>
            </a:endParaRPr>
          </a:p>
        </p:txBody>
      </p:sp>
      <p:sp>
        <p:nvSpPr>
          <p:cNvPr id="3" name="Content Placeholder 2"/>
          <p:cNvSpPr>
            <a:spLocks noGrp="1"/>
          </p:cNvSpPr>
          <p:nvPr>
            <p:ph idx="1"/>
          </p:nvPr>
        </p:nvSpPr>
        <p:spPr>
          <a:xfrm>
            <a:off x="457200" y="1600200"/>
            <a:ext cx="8229600" cy="4829707"/>
          </a:xfrm>
        </p:spPr>
        <p:txBody>
          <a:bodyPr>
            <a:normAutofit/>
          </a:bodyPr>
          <a:lstStyle/>
          <a:p>
            <a:r>
              <a:rPr lang="en-US" dirty="0" smtClean="0">
                <a:solidFill>
                  <a:srgbClr val="8EB4E3"/>
                </a:solidFill>
              </a:rPr>
              <a:t>Both the process have certain biases</a:t>
            </a:r>
          </a:p>
          <a:p>
            <a:pPr lvl="1"/>
            <a:r>
              <a:rPr lang="en-US" dirty="0">
                <a:solidFill>
                  <a:srgbClr val="8EB4E3"/>
                </a:solidFill>
              </a:rPr>
              <a:t>c</a:t>
            </a:r>
            <a:r>
              <a:rPr lang="en-US" dirty="0" smtClean="0">
                <a:solidFill>
                  <a:srgbClr val="8EB4E3"/>
                </a:solidFill>
              </a:rPr>
              <a:t>ombine Attendee-Sourcing + Author-Sourcing</a:t>
            </a:r>
            <a:endParaRPr lang="en-US" dirty="0" smtClean="0">
              <a:solidFill>
                <a:srgbClr val="8EB4E3"/>
              </a:solidFill>
            </a:endParaRPr>
          </a:p>
          <a:p>
            <a:endParaRPr lang="en-US" dirty="0" smtClean="0">
              <a:solidFill>
                <a:srgbClr val="8EB4E3"/>
              </a:solidFill>
            </a:endParaRPr>
          </a:p>
          <a:p>
            <a:r>
              <a:rPr lang="en-US" dirty="0" smtClean="0">
                <a:solidFill>
                  <a:srgbClr val="8EB4E3"/>
                </a:solidFill>
              </a:rPr>
              <a:t>Engage all community members</a:t>
            </a:r>
            <a:endParaRPr lang="en-US" dirty="0">
              <a:solidFill>
                <a:srgbClr val="8EB4E3"/>
              </a:solidFill>
            </a:endParaRPr>
          </a:p>
          <a:p>
            <a:pPr lvl="1">
              <a:buFont typeface="Wingdings" charset="2"/>
              <a:buChar char="ü"/>
            </a:pPr>
            <a:r>
              <a:rPr lang="en-US" dirty="0">
                <a:solidFill>
                  <a:schemeClr val="accent3"/>
                </a:solidFill>
              </a:rPr>
              <a:t>Attendees</a:t>
            </a:r>
          </a:p>
          <a:p>
            <a:pPr lvl="1">
              <a:buFont typeface="Wingdings" charset="2"/>
              <a:buChar char="ü"/>
            </a:pPr>
            <a:r>
              <a:rPr lang="en-US" dirty="0" smtClean="0">
                <a:solidFill>
                  <a:schemeClr val="accent3"/>
                </a:solidFill>
              </a:rPr>
              <a:t>Authors</a:t>
            </a:r>
            <a:endParaRPr lang="en-US" dirty="0" smtClean="0">
              <a:solidFill>
                <a:schemeClr val="accent3"/>
              </a:solidFill>
            </a:endParaRPr>
          </a:p>
          <a:p>
            <a:pPr lvl="1">
              <a:buFont typeface="Wingdings" charset="2"/>
              <a:buChar char="ü"/>
            </a:pPr>
            <a:r>
              <a:rPr lang="en-US" dirty="0" smtClean="0">
                <a:solidFill>
                  <a:schemeClr val="accent3"/>
                </a:solidFill>
              </a:rPr>
              <a:t>PC </a:t>
            </a:r>
            <a:r>
              <a:rPr lang="en-US" dirty="0">
                <a:solidFill>
                  <a:schemeClr val="accent3"/>
                </a:solidFill>
              </a:rPr>
              <a:t>Members</a:t>
            </a:r>
          </a:p>
          <a:p>
            <a:pPr lvl="1">
              <a:buFont typeface="Wingdings" charset="2"/>
              <a:buChar char="ü"/>
            </a:pPr>
            <a:r>
              <a:rPr lang="en-US" dirty="0" smtClean="0">
                <a:solidFill>
                  <a:srgbClr val="9BBB59"/>
                </a:solidFill>
              </a:rPr>
              <a:t>Organizers</a:t>
            </a:r>
          </a:p>
        </p:txBody>
      </p:sp>
      <p:sp>
        <p:nvSpPr>
          <p:cNvPr id="4" name="Slide Number Placeholder 3"/>
          <p:cNvSpPr>
            <a:spLocks noGrp="1"/>
          </p:cNvSpPr>
          <p:nvPr>
            <p:ph type="sldNum" sz="quarter" idx="12"/>
          </p:nvPr>
        </p:nvSpPr>
        <p:spPr/>
        <p:txBody>
          <a:bodyPr/>
          <a:lstStyle/>
          <a:p>
            <a:fld id="{3124A561-1E2C-B64F-BC60-7F57E6A3232D}" type="slidenum">
              <a:rPr lang="en-US" smtClean="0"/>
              <a:t>29</a:t>
            </a:fld>
            <a:endParaRPr lang="en-US"/>
          </a:p>
        </p:txBody>
      </p:sp>
    </p:spTree>
    <p:extLst>
      <p:ext uri="{BB962C8B-B14F-4D97-AF65-F5344CB8AC3E}">
        <p14:creationId xmlns:p14="http://schemas.microsoft.com/office/powerpoint/2010/main" val="1322066539"/>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949700"/>
            <a:ext cx="9144000" cy="770467"/>
          </a:xfrm>
        </p:spPr>
        <p:txBody>
          <a:bodyPr>
            <a:normAutofit/>
          </a:bodyPr>
          <a:lstStyle/>
          <a:p>
            <a:pPr algn="l"/>
            <a:r>
              <a:rPr lang="en-US" dirty="0" smtClean="0">
                <a:solidFill>
                  <a:srgbClr val="E46C0A"/>
                </a:solidFill>
              </a:rPr>
              <a:t>Conference Scheduling</a:t>
            </a:r>
            <a:endParaRPr lang="en-US" dirty="0">
              <a:solidFill>
                <a:srgbClr val="E46C0A"/>
              </a:solidFill>
            </a:endParaRPr>
          </a:p>
        </p:txBody>
      </p:sp>
      <p:sp>
        <p:nvSpPr>
          <p:cNvPr id="3" name="Content Placeholder 2"/>
          <p:cNvSpPr>
            <a:spLocks noGrp="1"/>
          </p:cNvSpPr>
          <p:nvPr>
            <p:ph idx="1"/>
          </p:nvPr>
        </p:nvSpPr>
        <p:spPr>
          <a:xfrm>
            <a:off x="0" y="4741334"/>
            <a:ext cx="9144000" cy="2116666"/>
          </a:xfrm>
        </p:spPr>
        <p:txBody>
          <a:bodyPr>
            <a:normAutofit fontScale="92500" lnSpcReduction="20000"/>
          </a:bodyPr>
          <a:lstStyle/>
          <a:p>
            <a:r>
              <a:rPr lang="en-US" dirty="0" smtClean="0">
                <a:solidFill>
                  <a:schemeClr val="bg2">
                    <a:lumMod val="40000"/>
                    <a:lumOff val="60000"/>
                  </a:schemeClr>
                </a:solidFill>
              </a:rPr>
              <a:t>Stakeholders</a:t>
            </a:r>
          </a:p>
          <a:p>
            <a:pPr lvl="1"/>
            <a:r>
              <a:rPr lang="en-US" dirty="0">
                <a:solidFill>
                  <a:schemeClr val="bg2">
                    <a:lumMod val="40000"/>
                    <a:lumOff val="60000"/>
                  </a:schemeClr>
                </a:solidFill>
              </a:rPr>
              <a:t>A</a:t>
            </a:r>
            <a:r>
              <a:rPr lang="en-US" dirty="0" smtClean="0">
                <a:solidFill>
                  <a:schemeClr val="bg2">
                    <a:lumMod val="40000"/>
                    <a:lumOff val="60000"/>
                  </a:schemeClr>
                </a:solidFill>
              </a:rPr>
              <a:t>ttendees</a:t>
            </a:r>
          </a:p>
          <a:p>
            <a:pPr lvl="1"/>
            <a:r>
              <a:rPr lang="en-US" dirty="0" smtClean="0">
                <a:solidFill>
                  <a:schemeClr val="bg2">
                    <a:lumMod val="40000"/>
                    <a:lumOff val="60000"/>
                  </a:schemeClr>
                </a:solidFill>
              </a:rPr>
              <a:t>Authors</a:t>
            </a:r>
          </a:p>
          <a:p>
            <a:pPr lvl="1"/>
            <a:r>
              <a:rPr lang="en-US" dirty="0" smtClean="0">
                <a:solidFill>
                  <a:schemeClr val="bg2">
                    <a:lumMod val="40000"/>
                    <a:lumOff val="60000"/>
                  </a:schemeClr>
                </a:solidFill>
              </a:rPr>
              <a:t>PC Members</a:t>
            </a:r>
          </a:p>
          <a:p>
            <a:pPr lvl="1"/>
            <a:r>
              <a:rPr lang="en-US" dirty="0">
                <a:solidFill>
                  <a:schemeClr val="bg2">
                    <a:lumMod val="40000"/>
                    <a:lumOff val="60000"/>
                  </a:schemeClr>
                </a:solidFill>
              </a:rPr>
              <a:t>O</a:t>
            </a:r>
            <a:r>
              <a:rPr lang="en-US" dirty="0" smtClean="0">
                <a:solidFill>
                  <a:schemeClr val="bg2">
                    <a:lumMod val="40000"/>
                    <a:lumOff val="60000"/>
                  </a:schemeClr>
                </a:solidFill>
              </a:rPr>
              <a:t>rganizers</a:t>
            </a:r>
          </a:p>
          <a:p>
            <a:endParaRPr lang="en-US" dirty="0" smtClean="0"/>
          </a:p>
        </p:txBody>
      </p:sp>
      <p:pic>
        <p:nvPicPr>
          <p:cNvPr id="4" name="Picture 3"/>
          <p:cNvPicPr>
            <a:picLocks noChangeAspect="1"/>
          </p:cNvPicPr>
          <p:nvPr/>
        </p:nvPicPr>
        <p:blipFill>
          <a:blip r:embed="rId3"/>
          <a:stretch>
            <a:fillRect/>
          </a:stretch>
        </p:blipFill>
        <p:spPr>
          <a:xfrm>
            <a:off x="0" y="0"/>
            <a:ext cx="9144000" cy="3949700"/>
          </a:xfrm>
          <a:prstGeom prst="rect">
            <a:avLst/>
          </a:prstGeom>
        </p:spPr>
      </p:pic>
      <p:sp>
        <p:nvSpPr>
          <p:cNvPr id="5" name="Slide Number Placeholder 4"/>
          <p:cNvSpPr>
            <a:spLocks noGrp="1"/>
          </p:cNvSpPr>
          <p:nvPr>
            <p:ph type="sldNum" sz="quarter" idx="12"/>
          </p:nvPr>
        </p:nvSpPr>
        <p:spPr/>
        <p:txBody>
          <a:bodyPr/>
          <a:lstStyle/>
          <a:p>
            <a:fld id="{3124A561-1E2C-B64F-BC60-7F57E6A3232D}" type="slidenum">
              <a:rPr lang="en-US" smtClean="0"/>
              <a:t>3</a:t>
            </a:fld>
            <a:endParaRPr lang="en-US"/>
          </a:p>
        </p:txBody>
      </p:sp>
    </p:spTree>
    <p:extLst>
      <p:ext uri="{BB962C8B-B14F-4D97-AF65-F5344CB8AC3E}">
        <p14:creationId xmlns:p14="http://schemas.microsoft.com/office/powerpoint/2010/main" val="1212198231"/>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E46C0A"/>
                </a:solidFill>
              </a:rPr>
              <a:t>Takeaways</a:t>
            </a:r>
            <a:endParaRPr lang="en-US" dirty="0">
              <a:solidFill>
                <a:srgbClr val="E46C0A"/>
              </a:solidFill>
            </a:endParaRPr>
          </a:p>
        </p:txBody>
      </p:sp>
      <p:sp>
        <p:nvSpPr>
          <p:cNvPr id="3" name="Content Placeholder 2"/>
          <p:cNvSpPr>
            <a:spLocks noGrp="1"/>
          </p:cNvSpPr>
          <p:nvPr>
            <p:ph idx="1"/>
          </p:nvPr>
        </p:nvSpPr>
        <p:spPr/>
        <p:txBody>
          <a:bodyPr>
            <a:normAutofit/>
          </a:bodyPr>
          <a:lstStyle/>
          <a:p>
            <a:r>
              <a:rPr lang="en-US" dirty="0" smtClean="0">
                <a:solidFill>
                  <a:srgbClr val="8EB4E3"/>
                </a:solidFill>
              </a:rPr>
              <a:t>Engage all community members</a:t>
            </a:r>
          </a:p>
          <a:p>
            <a:endParaRPr lang="en-US" dirty="0" smtClean="0">
              <a:solidFill>
                <a:srgbClr val="8EB4E3"/>
              </a:solidFill>
            </a:endParaRPr>
          </a:p>
          <a:p>
            <a:r>
              <a:rPr lang="en-US" dirty="0" smtClean="0">
                <a:solidFill>
                  <a:srgbClr val="8EB4E3"/>
                </a:solidFill>
              </a:rPr>
              <a:t>Different incentives</a:t>
            </a:r>
            <a:r>
              <a:rPr lang="en-US" dirty="0">
                <a:solidFill>
                  <a:srgbClr val="8EB4E3"/>
                </a:solidFill>
              </a:rPr>
              <a:t>, methods, and interfaces </a:t>
            </a:r>
            <a:r>
              <a:rPr lang="en-US" dirty="0" smtClean="0">
                <a:solidFill>
                  <a:srgbClr val="8EB4E3"/>
                </a:solidFill>
              </a:rPr>
              <a:t>are needed for </a:t>
            </a:r>
            <a:r>
              <a:rPr lang="en-US" dirty="0">
                <a:solidFill>
                  <a:srgbClr val="8EB4E3"/>
                </a:solidFill>
              </a:rPr>
              <a:t>collecting </a:t>
            </a:r>
            <a:r>
              <a:rPr lang="en-US" dirty="0" smtClean="0">
                <a:solidFill>
                  <a:srgbClr val="8EB4E3"/>
                </a:solidFill>
              </a:rPr>
              <a:t>data from different layers of a community.</a:t>
            </a:r>
          </a:p>
          <a:p>
            <a:endParaRPr lang="en-US" dirty="0" smtClean="0">
              <a:solidFill>
                <a:srgbClr val="8EB4E3"/>
              </a:solidFill>
            </a:endParaRPr>
          </a:p>
          <a:p>
            <a:r>
              <a:rPr lang="en-US" dirty="0" smtClean="0">
                <a:solidFill>
                  <a:srgbClr val="8EB4E3"/>
                </a:solidFill>
              </a:rPr>
              <a:t>Members with different roles and incentives produce data of different nature </a:t>
            </a:r>
          </a:p>
        </p:txBody>
      </p:sp>
      <p:sp>
        <p:nvSpPr>
          <p:cNvPr id="4" name="Slide Number Placeholder 3"/>
          <p:cNvSpPr>
            <a:spLocks noGrp="1"/>
          </p:cNvSpPr>
          <p:nvPr>
            <p:ph type="sldNum" sz="quarter" idx="12"/>
          </p:nvPr>
        </p:nvSpPr>
        <p:spPr/>
        <p:txBody>
          <a:bodyPr/>
          <a:lstStyle/>
          <a:p>
            <a:fld id="{3124A561-1E2C-B64F-BC60-7F57E6A3232D}" type="slidenum">
              <a:rPr lang="en-US" smtClean="0"/>
              <a:t>30</a:t>
            </a:fld>
            <a:endParaRPr lang="en-US"/>
          </a:p>
        </p:txBody>
      </p:sp>
    </p:spTree>
    <p:extLst>
      <p:ext uri="{BB962C8B-B14F-4D97-AF65-F5344CB8AC3E}">
        <p14:creationId xmlns:p14="http://schemas.microsoft.com/office/powerpoint/2010/main" val="3472514181"/>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35805"/>
            <a:ext cx="8229600" cy="1143000"/>
          </a:xfrm>
        </p:spPr>
        <p:txBody>
          <a:bodyPr/>
          <a:lstStyle/>
          <a:p>
            <a:r>
              <a:rPr lang="en-US" dirty="0" smtClean="0">
                <a:solidFill>
                  <a:schemeClr val="accent6">
                    <a:lumMod val="75000"/>
                  </a:schemeClr>
                </a:solidFill>
              </a:rPr>
              <a:t>Questions?</a:t>
            </a:r>
            <a:endParaRPr lang="en-US" dirty="0">
              <a:solidFill>
                <a:schemeClr val="accent6">
                  <a:lumMod val="75000"/>
                </a:schemeClr>
              </a:solidFill>
            </a:endParaRPr>
          </a:p>
        </p:txBody>
      </p:sp>
      <p:sp>
        <p:nvSpPr>
          <p:cNvPr id="4" name="Slide Number Placeholder 3"/>
          <p:cNvSpPr>
            <a:spLocks noGrp="1"/>
          </p:cNvSpPr>
          <p:nvPr>
            <p:ph type="sldNum" sz="quarter" idx="12"/>
          </p:nvPr>
        </p:nvSpPr>
        <p:spPr/>
        <p:txBody>
          <a:bodyPr/>
          <a:lstStyle/>
          <a:p>
            <a:fld id="{3124A561-1E2C-B64F-BC60-7F57E6A3232D}" type="slidenum">
              <a:rPr lang="en-US" smtClean="0"/>
              <a:t>31</a:t>
            </a:fld>
            <a:endParaRPr lang="en-US"/>
          </a:p>
        </p:txBody>
      </p:sp>
    </p:spTree>
    <p:extLst>
      <p:ext uri="{BB962C8B-B14F-4D97-AF65-F5344CB8AC3E}">
        <p14:creationId xmlns:p14="http://schemas.microsoft.com/office/powerpoint/2010/main" val="29538359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949700"/>
            <a:ext cx="9144000" cy="770467"/>
          </a:xfrm>
        </p:spPr>
        <p:txBody>
          <a:bodyPr>
            <a:normAutofit/>
          </a:bodyPr>
          <a:lstStyle/>
          <a:p>
            <a:pPr algn="l"/>
            <a:r>
              <a:rPr lang="en-US" dirty="0" smtClean="0">
                <a:solidFill>
                  <a:srgbClr val="E46C0A"/>
                </a:solidFill>
              </a:rPr>
              <a:t>A typical large conference (Ex: CHI)</a:t>
            </a:r>
            <a:endParaRPr lang="en-US" dirty="0">
              <a:solidFill>
                <a:srgbClr val="E46C0A"/>
              </a:solidFill>
            </a:endParaRPr>
          </a:p>
        </p:txBody>
      </p:sp>
      <p:sp>
        <p:nvSpPr>
          <p:cNvPr id="3" name="Content Placeholder 2"/>
          <p:cNvSpPr>
            <a:spLocks noGrp="1"/>
          </p:cNvSpPr>
          <p:nvPr>
            <p:ph idx="1"/>
          </p:nvPr>
        </p:nvSpPr>
        <p:spPr>
          <a:xfrm>
            <a:off x="0" y="4720167"/>
            <a:ext cx="9144000" cy="2137833"/>
          </a:xfrm>
        </p:spPr>
        <p:txBody>
          <a:bodyPr>
            <a:normAutofit/>
          </a:bodyPr>
          <a:lstStyle/>
          <a:p>
            <a:r>
              <a:rPr lang="en-US" dirty="0">
                <a:solidFill>
                  <a:srgbClr val="8EB4E3"/>
                </a:solidFill>
              </a:rPr>
              <a:t>4</a:t>
            </a:r>
            <a:r>
              <a:rPr lang="en-US" dirty="0" smtClean="0">
                <a:solidFill>
                  <a:srgbClr val="8EB4E3"/>
                </a:solidFill>
              </a:rPr>
              <a:t> days</a:t>
            </a:r>
          </a:p>
          <a:p>
            <a:r>
              <a:rPr lang="en-US" dirty="0" smtClean="0">
                <a:solidFill>
                  <a:srgbClr val="8EB4E3"/>
                </a:solidFill>
              </a:rPr>
              <a:t>More than 500 papers</a:t>
            </a:r>
            <a:endParaRPr lang="en-US" dirty="0">
              <a:solidFill>
                <a:srgbClr val="8EB4E3"/>
              </a:solidFill>
            </a:endParaRPr>
          </a:p>
          <a:p>
            <a:r>
              <a:rPr lang="en-US" dirty="0" smtClean="0">
                <a:solidFill>
                  <a:srgbClr val="8EB4E3"/>
                </a:solidFill>
              </a:rPr>
              <a:t>16 </a:t>
            </a:r>
            <a:r>
              <a:rPr lang="en-US" dirty="0">
                <a:solidFill>
                  <a:srgbClr val="8EB4E3"/>
                </a:solidFill>
              </a:rPr>
              <a:t>parallel </a:t>
            </a:r>
            <a:r>
              <a:rPr lang="en-US" dirty="0" smtClean="0">
                <a:solidFill>
                  <a:srgbClr val="8EB4E3"/>
                </a:solidFill>
              </a:rPr>
              <a:t>sessions</a:t>
            </a:r>
          </a:p>
        </p:txBody>
      </p:sp>
      <p:pic>
        <p:nvPicPr>
          <p:cNvPr id="4" name="Picture 3"/>
          <p:cNvPicPr>
            <a:picLocks noChangeAspect="1"/>
          </p:cNvPicPr>
          <p:nvPr/>
        </p:nvPicPr>
        <p:blipFill>
          <a:blip r:embed="rId3"/>
          <a:stretch>
            <a:fillRect/>
          </a:stretch>
        </p:blipFill>
        <p:spPr>
          <a:xfrm>
            <a:off x="0" y="0"/>
            <a:ext cx="9144000" cy="3949700"/>
          </a:xfrm>
          <a:prstGeom prst="rect">
            <a:avLst/>
          </a:prstGeom>
        </p:spPr>
      </p:pic>
      <p:sp>
        <p:nvSpPr>
          <p:cNvPr id="5" name="Slide Number Placeholder 4"/>
          <p:cNvSpPr>
            <a:spLocks noGrp="1"/>
          </p:cNvSpPr>
          <p:nvPr>
            <p:ph type="sldNum" sz="quarter" idx="12"/>
          </p:nvPr>
        </p:nvSpPr>
        <p:spPr/>
        <p:txBody>
          <a:bodyPr/>
          <a:lstStyle/>
          <a:p>
            <a:fld id="{3124A561-1E2C-B64F-BC60-7F57E6A3232D}" type="slidenum">
              <a:rPr lang="en-US" smtClean="0"/>
              <a:t>4</a:t>
            </a:fld>
            <a:endParaRPr lang="en-US"/>
          </a:p>
        </p:txBody>
      </p:sp>
    </p:spTree>
    <p:extLst>
      <p:ext uri="{BB962C8B-B14F-4D97-AF65-F5344CB8AC3E}">
        <p14:creationId xmlns:p14="http://schemas.microsoft.com/office/powerpoint/2010/main" val="1372751935"/>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4-10-02 at 2.58.46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02368"/>
            <a:ext cx="9144000" cy="6066215"/>
          </a:xfrm>
          <a:prstGeom prst="rect">
            <a:avLst/>
          </a:prstGeom>
        </p:spPr>
      </p:pic>
      <p:sp>
        <p:nvSpPr>
          <p:cNvPr id="3" name="Title 1"/>
          <p:cNvSpPr>
            <a:spLocks noGrp="1"/>
          </p:cNvSpPr>
          <p:nvPr>
            <p:ph type="title"/>
          </p:nvPr>
        </p:nvSpPr>
        <p:spPr>
          <a:xfrm>
            <a:off x="0" y="12700"/>
            <a:ext cx="9144000" cy="982133"/>
          </a:xfrm>
        </p:spPr>
        <p:txBody>
          <a:bodyPr>
            <a:normAutofit/>
          </a:bodyPr>
          <a:lstStyle/>
          <a:p>
            <a:r>
              <a:rPr lang="en-US" dirty="0" smtClean="0">
                <a:solidFill>
                  <a:srgbClr val="E46C0A"/>
                </a:solidFill>
              </a:rPr>
              <a:t>Paper Based Process</a:t>
            </a:r>
            <a:endParaRPr lang="en-US" dirty="0">
              <a:solidFill>
                <a:srgbClr val="E46C0A"/>
              </a:solidFill>
            </a:endParaRPr>
          </a:p>
        </p:txBody>
      </p:sp>
      <p:sp>
        <p:nvSpPr>
          <p:cNvPr id="2" name="Slide Number Placeholder 1"/>
          <p:cNvSpPr>
            <a:spLocks noGrp="1"/>
          </p:cNvSpPr>
          <p:nvPr>
            <p:ph type="sldNum" sz="quarter" idx="12"/>
          </p:nvPr>
        </p:nvSpPr>
        <p:spPr/>
        <p:txBody>
          <a:bodyPr/>
          <a:lstStyle/>
          <a:p>
            <a:fld id="{3124A561-1E2C-B64F-BC60-7F57E6A3232D}" type="slidenum">
              <a:rPr lang="en-US" smtClean="0"/>
              <a:t>5</a:t>
            </a:fld>
            <a:endParaRPr lang="en-US"/>
          </a:p>
        </p:txBody>
      </p:sp>
    </p:spTree>
    <p:extLst>
      <p:ext uri="{BB962C8B-B14F-4D97-AF65-F5344CB8AC3E}">
        <p14:creationId xmlns:p14="http://schemas.microsoft.com/office/powerpoint/2010/main" val="2954248646"/>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0" y="0"/>
            <a:ext cx="9144000" cy="6858000"/>
          </a:xfrm>
          <a:prstGeom prst="rect">
            <a:avLst/>
          </a:prstGeom>
        </p:spPr>
      </p:pic>
      <p:sp>
        <p:nvSpPr>
          <p:cNvPr id="2" name="Slide Number Placeholder 1"/>
          <p:cNvSpPr>
            <a:spLocks noGrp="1"/>
          </p:cNvSpPr>
          <p:nvPr>
            <p:ph type="sldNum" sz="quarter" idx="12"/>
          </p:nvPr>
        </p:nvSpPr>
        <p:spPr/>
        <p:txBody>
          <a:bodyPr/>
          <a:lstStyle/>
          <a:p>
            <a:fld id="{3124A561-1E2C-B64F-BC60-7F57E6A3232D}" type="slidenum">
              <a:rPr lang="en-US" smtClean="0"/>
              <a:t>6</a:t>
            </a:fld>
            <a:endParaRPr lang="en-US"/>
          </a:p>
        </p:txBody>
      </p:sp>
    </p:spTree>
    <p:extLst>
      <p:ext uri="{BB962C8B-B14F-4D97-AF65-F5344CB8AC3E}">
        <p14:creationId xmlns:p14="http://schemas.microsoft.com/office/powerpoint/2010/main" val="1360331813"/>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0" y="1047750"/>
            <a:ext cx="9144000" cy="581025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solidFill>
                  <a:srgbClr val="8EB4E3"/>
                </a:solidFill>
              </a:rPr>
              <a:t>Stakeholders</a:t>
            </a:r>
          </a:p>
          <a:p>
            <a:pPr lvl="1"/>
            <a:r>
              <a:rPr lang="en-US" strike="sngStrike" dirty="0" smtClean="0">
                <a:solidFill>
                  <a:srgbClr val="8EB4E3"/>
                </a:solidFill>
              </a:rPr>
              <a:t>Attendees</a:t>
            </a:r>
          </a:p>
          <a:p>
            <a:pPr lvl="1"/>
            <a:r>
              <a:rPr lang="en-US" strike="sngStrike" dirty="0" smtClean="0">
                <a:solidFill>
                  <a:srgbClr val="8EB4E3"/>
                </a:solidFill>
              </a:rPr>
              <a:t>Authors</a:t>
            </a:r>
          </a:p>
          <a:p>
            <a:pPr lvl="1">
              <a:buFont typeface="Wingdings" charset="2"/>
              <a:buChar char="ü"/>
            </a:pPr>
            <a:r>
              <a:rPr lang="en-US" dirty="0" smtClean="0">
                <a:solidFill>
                  <a:schemeClr val="accent3"/>
                </a:solidFill>
              </a:rPr>
              <a:t>PC Members</a:t>
            </a:r>
          </a:p>
          <a:p>
            <a:pPr lvl="1">
              <a:buFont typeface="Wingdings" charset="2"/>
              <a:buChar char="ü"/>
            </a:pPr>
            <a:r>
              <a:rPr lang="en-US" dirty="0" smtClean="0">
                <a:solidFill>
                  <a:srgbClr val="9BBB59"/>
                </a:solidFill>
              </a:rPr>
              <a:t>Organizers</a:t>
            </a:r>
          </a:p>
        </p:txBody>
      </p:sp>
      <p:sp>
        <p:nvSpPr>
          <p:cNvPr id="6" name="Title 1"/>
          <p:cNvSpPr>
            <a:spLocks noGrp="1"/>
          </p:cNvSpPr>
          <p:nvPr>
            <p:ph type="title"/>
          </p:nvPr>
        </p:nvSpPr>
        <p:spPr>
          <a:xfrm>
            <a:off x="0" y="2"/>
            <a:ext cx="9144000" cy="857249"/>
          </a:xfrm>
        </p:spPr>
        <p:txBody>
          <a:bodyPr>
            <a:normAutofit/>
          </a:bodyPr>
          <a:lstStyle/>
          <a:p>
            <a:r>
              <a:rPr lang="en-US" dirty="0" smtClean="0">
                <a:solidFill>
                  <a:srgbClr val="E46C0A"/>
                </a:solidFill>
              </a:rPr>
              <a:t>Paper Based Process</a:t>
            </a:r>
            <a:endParaRPr lang="en-US" dirty="0">
              <a:solidFill>
                <a:srgbClr val="E46C0A"/>
              </a:solidFill>
            </a:endParaRPr>
          </a:p>
        </p:txBody>
      </p:sp>
      <p:sp>
        <p:nvSpPr>
          <p:cNvPr id="7" name="Slide Number Placeholder 6"/>
          <p:cNvSpPr>
            <a:spLocks noGrp="1"/>
          </p:cNvSpPr>
          <p:nvPr>
            <p:ph type="sldNum" sz="quarter" idx="12"/>
          </p:nvPr>
        </p:nvSpPr>
        <p:spPr/>
        <p:txBody>
          <a:bodyPr/>
          <a:lstStyle/>
          <a:p>
            <a:fld id="{3124A561-1E2C-B64F-BC60-7F57E6A3232D}" type="slidenum">
              <a:rPr lang="en-US" smtClean="0"/>
              <a:t>7</a:t>
            </a:fld>
            <a:endParaRPr lang="en-US"/>
          </a:p>
        </p:txBody>
      </p:sp>
    </p:spTree>
    <p:extLst>
      <p:ext uri="{BB962C8B-B14F-4D97-AF65-F5344CB8AC3E}">
        <p14:creationId xmlns:p14="http://schemas.microsoft.com/office/powerpoint/2010/main" val="3067754430"/>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 Shot 2014-10-02 at 12.04.5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531002"/>
            <a:ext cx="4603751" cy="3204371"/>
          </a:xfrm>
          <a:prstGeom prst="rect">
            <a:avLst/>
          </a:prstGeom>
        </p:spPr>
      </p:pic>
      <p:pic>
        <p:nvPicPr>
          <p:cNvPr id="6" name="Picture 5" descr="Screen Shot 2014-10-02 at 12.18.24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1508" y="2450688"/>
            <a:ext cx="4362492" cy="3486561"/>
          </a:xfrm>
          <a:prstGeom prst="rect">
            <a:avLst/>
          </a:prstGeom>
        </p:spPr>
      </p:pic>
      <p:pic>
        <p:nvPicPr>
          <p:cNvPr id="7" name="Picture 6" descr="author-sourcing.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4396358"/>
            <a:ext cx="4603750" cy="2446782"/>
          </a:xfrm>
          <a:prstGeom prst="rect">
            <a:avLst/>
          </a:prstGeom>
        </p:spPr>
      </p:pic>
      <p:sp>
        <p:nvSpPr>
          <p:cNvPr id="10" name="Content Placeholder 3"/>
          <p:cNvSpPr txBox="1">
            <a:spLocks/>
          </p:cNvSpPr>
          <p:nvPr/>
        </p:nvSpPr>
        <p:spPr>
          <a:xfrm>
            <a:off x="0" y="0"/>
            <a:ext cx="4295458" cy="531002"/>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0" indent="-514350">
              <a:buFont typeface="+mj-lt"/>
              <a:buAutoNum type="arabicPeriod"/>
            </a:pPr>
            <a:r>
              <a:rPr lang="en-US" i="1" dirty="0" smtClean="0">
                <a:solidFill>
                  <a:srgbClr val="8EB4E3"/>
                </a:solidFill>
              </a:rPr>
              <a:t>Committee-Sourcing</a:t>
            </a:r>
            <a:endParaRPr lang="en-US" dirty="0" smtClean="0">
              <a:solidFill>
                <a:srgbClr val="8EB4E3"/>
              </a:solidFill>
            </a:endParaRPr>
          </a:p>
          <a:p>
            <a:endParaRPr lang="en-US" dirty="0">
              <a:solidFill>
                <a:srgbClr val="8EB4E3"/>
              </a:solidFill>
            </a:endParaRPr>
          </a:p>
        </p:txBody>
      </p:sp>
      <p:sp>
        <p:nvSpPr>
          <p:cNvPr id="12" name="Content Placeholder 3"/>
          <p:cNvSpPr txBox="1">
            <a:spLocks/>
          </p:cNvSpPr>
          <p:nvPr/>
        </p:nvSpPr>
        <p:spPr>
          <a:xfrm>
            <a:off x="-1" y="3840611"/>
            <a:ext cx="4497918" cy="534581"/>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 indent="0">
              <a:buNone/>
            </a:pPr>
            <a:r>
              <a:rPr lang="en-US" i="1" dirty="0" smtClean="0">
                <a:solidFill>
                  <a:srgbClr val="8EB4E3"/>
                </a:solidFill>
              </a:rPr>
              <a:t>2. Author-Sourcing</a:t>
            </a:r>
            <a:endParaRPr lang="en-US" dirty="0">
              <a:solidFill>
                <a:srgbClr val="8EB4E3"/>
              </a:solidFill>
            </a:endParaRPr>
          </a:p>
          <a:p>
            <a:pPr marL="0" indent="0">
              <a:buNone/>
            </a:pPr>
            <a:endParaRPr lang="en-US" dirty="0" smtClean="0">
              <a:solidFill>
                <a:srgbClr val="8EB4E3"/>
              </a:solidFill>
            </a:endParaRPr>
          </a:p>
          <a:p>
            <a:endParaRPr lang="en-US" dirty="0">
              <a:solidFill>
                <a:srgbClr val="8EB4E3"/>
              </a:solidFill>
            </a:endParaRPr>
          </a:p>
        </p:txBody>
      </p:sp>
      <p:sp>
        <p:nvSpPr>
          <p:cNvPr id="14" name="Content Placeholder 3"/>
          <p:cNvSpPr txBox="1">
            <a:spLocks/>
          </p:cNvSpPr>
          <p:nvPr/>
        </p:nvSpPr>
        <p:spPr>
          <a:xfrm>
            <a:off x="4781508" y="1911266"/>
            <a:ext cx="4362492" cy="539422"/>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50" indent="0">
              <a:buNone/>
            </a:pPr>
            <a:r>
              <a:rPr lang="en-US" i="1" dirty="0">
                <a:solidFill>
                  <a:srgbClr val="8EB4E3"/>
                </a:solidFill>
              </a:rPr>
              <a:t>3</a:t>
            </a:r>
            <a:r>
              <a:rPr lang="en-US" i="1" dirty="0" smtClean="0">
                <a:solidFill>
                  <a:srgbClr val="8EB4E3"/>
                </a:solidFill>
              </a:rPr>
              <a:t>. Scheduling Interface</a:t>
            </a:r>
            <a:endParaRPr lang="en-US" dirty="0">
              <a:solidFill>
                <a:srgbClr val="8EB4E3"/>
              </a:solidFill>
            </a:endParaRPr>
          </a:p>
          <a:p>
            <a:pPr marL="0" indent="0">
              <a:buNone/>
            </a:pPr>
            <a:endParaRPr lang="en-US" dirty="0" smtClean="0">
              <a:solidFill>
                <a:srgbClr val="8EB4E3"/>
              </a:solidFill>
            </a:endParaRPr>
          </a:p>
          <a:p>
            <a:endParaRPr lang="en-US" dirty="0">
              <a:solidFill>
                <a:srgbClr val="8EB4E3"/>
              </a:solidFill>
            </a:endParaRPr>
          </a:p>
        </p:txBody>
      </p:sp>
      <p:sp>
        <p:nvSpPr>
          <p:cNvPr id="8" name="Title 1"/>
          <p:cNvSpPr>
            <a:spLocks noGrp="1"/>
          </p:cNvSpPr>
          <p:nvPr>
            <p:ph type="title"/>
          </p:nvPr>
        </p:nvSpPr>
        <p:spPr>
          <a:xfrm>
            <a:off x="4603750" y="20637"/>
            <a:ext cx="4540249" cy="1323445"/>
          </a:xfrm>
        </p:spPr>
        <p:txBody>
          <a:bodyPr>
            <a:normAutofit fontScale="90000"/>
          </a:bodyPr>
          <a:lstStyle/>
          <a:p>
            <a:r>
              <a:rPr lang="en-US" dirty="0" smtClean="0">
                <a:solidFill>
                  <a:srgbClr val="E46C0A"/>
                </a:solidFill>
              </a:rPr>
              <a:t>Prior Work</a:t>
            </a:r>
            <a:br>
              <a:rPr lang="en-US" dirty="0" smtClean="0">
                <a:solidFill>
                  <a:srgbClr val="E46C0A"/>
                </a:solidFill>
              </a:rPr>
            </a:br>
            <a:r>
              <a:rPr lang="en-US" dirty="0" smtClean="0">
                <a:solidFill>
                  <a:srgbClr val="E46C0A"/>
                </a:solidFill>
              </a:rPr>
              <a:t>[Cobi, Kim et. </a:t>
            </a:r>
            <a:r>
              <a:rPr lang="en-US" dirty="0">
                <a:solidFill>
                  <a:srgbClr val="E46C0A"/>
                </a:solidFill>
              </a:rPr>
              <a:t>a</a:t>
            </a:r>
            <a:r>
              <a:rPr lang="en-US" dirty="0" smtClean="0">
                <a:solidFill>
                  <a:srgbClr val="E46C0A"/>
                </a:solidFill>
              </a:rPr>
              <a:t>l.]</a:t>
            </a:r>
            <a:endParaRPr lang="en-US" dirty="0">
              <a:solidFill>
                <a:srgbClr val="E46C0A"/>
              </a:solidFill>
            </a:endParaRPr>
          </a:p>
        </p:txBody>
      </p:sp>
    </p:spTree>
    <p:extLst>
      <p:ext uri="{BB962C8B-B14F-4D97-AF65-F5344CB8AC3E}">
        <p14:creationId xmlns:p14="http://schemas.microsoft.com/office/powerpoint/2010/main" val="3224672802"/>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E46C0A"/>
                </a:solidFill>
              </a:rPr>
              <a:t>Cobi</a:t>
            </a:r>
            <a:endParaRPr lang="en-US" dirty="0">
              <a:solidFill>
                <a:srgbClr val="E46C0A"/>
              </a:solidFill>
            </a:endParaRPr>
          </a:p>
        </p:txBody>
      </p:sp>
      <p:sp>
        <p:nvSpPr>
          <p:cNvPr id="3" name="Content Placeholder 2"/>
          <p:cNvSpPr>
            <a:spLocks noGrp="1"/>
          </p:cNvSpPr>
          <p:nvPr>
            <p:ph idx="1"/>
          </p:nvPr>
        </p:nvSpPr>
        <p:spPr>
          <a:xfrm>
            <a:off x="457200" y="1600200"/>
            <a:ext cx="8229600" cy="4829707"/>
          </a:xfrm>
        </p:spPr>
        <p:txBody>
          <a:bodyPr>
            <a:normAutofit/>
          </a:bodyPr>
          <a:lstStyle/>
          <a:p>
            <a:r>
              <a:rPr lang="en-US" dirty="0" smtClean="0">
                <a:solidFill>
                  <a:srgbClr val="8EB4E3"/>
                </a:solidFill>
              </a:rPr>
              <a:t>Stakeholders</a:t>
            </a:r>
            <a:endParaRPr lang="en-US" dirty="0">
              <a:solidFill>
                <a:srgbClr val="8EB4E3"/>
              </a:solidFill>
            </a:endParaRPr>
          </a:p>
          <a:p>
            <a:pPr lvl="1"/>
            <a:r>
              <a:rPr lang="en-US" strike="sngStrike" dirty="0">
                <a:solidFill>
                  <a:srgbClr val="8EB4E3"/>
                </a:solidFill>
              </a:rPr>
              <a:t>Attendees</a:t>
            </a:r>
          </a:p>
          <a:p>
            <a:pPr lvl="1">
              <a:buFont typeface="Wingdings" charset="2"/>
              <a:buChar char="ü"/>
            </a:pPr>
            <a:r>
              <a:rPr lang="en-US" dirty="0" smtClean="0">
                <a:solidFill>
                  <a:schemeClr val="accent3"/>
                </a:solidFill>
              </a:rPr>
              <a:t>Authors [partially] </a:t>
            </a:r>
          </a:p>
          <a:p>
            <a:pPr lvl="1">
              <a:buFont typeface="Wingdings" charset="2"/>
              <a:buChar char="ü"/>
            </a:pPr>
            <a:r>
              <a:rPr lang="en-US" dirty="0" smtClean="0">
                <a:solidFill>
                  <a:schemeClr val="accent3"/>
                </a:solidFill>
              </a:rPr>
              <a:t>PC </a:t>
            </a:r>
            <a:r>
              <a:rPr lang="en-US" dirty="0">
                <a:solidFill>
                  <a:schemeClr val="accent3"/>
                </a:solidFill>
              </a:rPr>
              <a:t>Members</a:t>
            </a:r>
          </a:p>
          <a:p>
            <a:pPr lvl="1">
              <a:buFont typeface="Wingdings" charset="2"/>
              <a:buChar char="ü"/>
            </a:pPr>
            <a:r>
              <a:rPr lang="en-US" dirty="0" smtClean="0">
                <a:solidFill>
                  <a:srgbClr val="9BBB59"/>
                </a:solidFill>
              </a:rPr>
              <a:t>Organizers</a:t>
            </a:r>
            <a:endParaRPr lang="en-US" dirty="0" smtClean="0"/>
          </a:p>
          <a:p>
            <a:endParaRPr lang="en-US" dirty="0"/>
          </a:p>
        </p:txBody>
      </p:sp>
      <p:sp>
        <p:nvSpPr>
          <p:cNvPr id="4" name="Slide Number Placeholder 3"/>
          <p:cNvSpPr>
            <a:spLocks noGrp="1"/>
          </p:cNvSpPr>
          <p:nvPr>
            <p:ph type="sldNum" sz="quarter" idx="12"/>
          </p:nvPr>
        </p:nvSpPr>
        <p:spPr/>
        <p:txBody>
          <a:bodyPr/>
          <a:lstStyle/>
          <a:p>
            <a:fld id="{3124A561-1E2C-B64F-BC60-7F57E6A3232D}" type="slidenum">
              <a:rPr lang="en-US" smtClean="0"/>
              <a:t>9</a:t>
            </a:fld>
            <a:endParaRPr lang="en-US"/>
          </a:p>
        </p:txBody>
      </p:sp>
      <p:pic>
        <p:nvPicPr>
          <p:cNvPr id="5" name="Picture 4" descr="author-sourci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5584" y="1600200"/>
            <a:ext cx="4603750" cy="2446782"/>
          </a:xfrm>
          <a:prstGeom prst="rect">
            <a:avLst/>
          </a:prstGeom>
        </p:spPr>
      </p:pic>
      <p:sp>
        <p:nvSpPr>
          <p:cNvPr id="6" name="Rounded Rectangle 5"/>
          <p:cNvSpPr/>
          <p:nvPr/>
        </p:nvSpPr>
        <p:spPr>
          <a:xfrm>
            <a:off x="4550833" y="2264834"/>
            <a:ext cx="3725334" cy="455084"/>
          </a:xfrm>
          <a:prstGeom prst="roundRect">
            <a:avLst/>
          </a:prstGeom>
          <a:noFill/>
          <a:ln w="57150" cmpd="sng">
            <a:solidFill>
              <a:schemeClr val="accent6">
                <a:lumMod val="7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44238"/>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5412</TotalTime>
  <Words>1487</Words>
  <Application>Microsoft Macintosh PowerPoint</Application>
  <PresentationFormat>On-screen Show (4:3)</PresentationFormat>
  <Paragraphs>246</Paragraphs>
  <Slides>31</Slides>
  <Notes>20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Black</vt:lpstr>
      <vt:lpstr>Attendee-Sourcing</vt:lpstr>
      <vt:lpstr>PowerPoint Presentation</vt:lpstr>
      <vt:lpstr>Conference Scheduling</vt:lpstr>
      <vt:lpstr>A typical large conference (Ex: CHI)</vt:lpstr>
      <vt:lpstr>Paper Based Process</vt:lpstr>
      <vt:lpstr>PowerPoint Presentation</vt:lpstr>
      <vt:lpstr>Paper Based Process</vt:lpstr>
      <vt:lpstr>Prior Work [Cobi, Kim et. al.]</vt:lpstr>
      <vt:lpstr>Cobi</vt:lpstr>
      <vt:lpstr>Attendee-Sourcing</vt:lpstr>
      <vt:lpstr>Introducing Confer [A tool for Attendee-Sourcing]</vt:lpstr>
      <vt:lpstr>Confer</vt:lpstr>
      <vt:lpstr>Confer</vt:lpstr>
      <vt:lpstr>Confer</vt:lpstr>
      <vt:lpstr>Confer</vt:lpstr>
      <vt:lpstr>Confer</vt:lpstr>
      <vt:lpstr>Prior Knowledge [Based on Past Deployments of Confer]</vt:lpstr>
      <vt:lpstr>Attendee-Sourcing</vt:lpstr>
      <vt:lpstr>Attendee-Sourcing</vt:lpstr>
      <vt:lpstr>Hypotheses</vt:lpstr>
      <vt:lpstr>Attendee-Sourcing Result (CHI 2014)</vt:lpstr>
      <vt:lpstr>Paper Similarity Capture</vt:lpstr>
      <vt:lpstr>Using Attendee-Souring Data for  Scheduling</vt:lpstr>
      <vt:lpstr>PowerPoint Presentation</vt:lpstr>
      <vt:lpstr>PowerPoint Presentation</vt:lpstr>
      <vt:lpstr>Using Attendee-Souring Data beyond  Scheduling</vt:lpstr>
      <vt:lpstr>Author-Sourcing vs. Attendee-Sourcing Nature of Data </vt:lpstr>
      <vt:lpstr>Author-Sourcing vs. Attendee-Sourcing Nature of Data </vt:lpstr>
      <vt:lpstr>Confer + Cobi</vt:lpstr>
      <vt:lpstr>Takeaways</vt:lpstr>
      <vt:lpstr>Questions?</vt:lpstr>
    </vt:vector>
  </TitlesOfParts>
  <Company>MIT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Attendee-Sourcing </dc:title>
  <dc:creator>Anant Bhardwaj</dc:creator>
  <cp:lastModifiedBy>Anant Bhardwaj</cp:lastModifiedBy>
  <cp:revision>332</cp:revision>
  <dcterms:created xsi:type="dcterms:W3CDTF">2014-09-30T19:08:08Z</dcterms:created>
  <dcterms:modified xsi:type="dcterms:W3CDTF">2014-10-23T17:24:53Z</dcterms:modified>
</cp:coreProperties>
</file>

<file path=docProps/thumbnail.jpeg>
</file>